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audio1.bin" ContentType="audio/unknown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8" r:id="rId1"/>
    <p:sldMasterId id="2147483694" r:id="rId2"/>
  </p:sldMasterIdLst>
  <p:notesMasterIdLst>
    <p:notesMasterId r:id="rId57"/>
  </p:notesMasterIdLst>
  <p:handoutMasterIdLst>
    <p:handoutMasterId r:id="rId58"/>
  </p:handoutMasterIdLst>
  <p:sldIdLst>
    <p:sldId id="289" r:id="rId3"/>
    <p:sldId id="349" r:id="rId4"/>
    <p:sldId id="285" r:id="rId5"/>
    <p:sldId id="835" r:id="rId6"/>
    <p:sldId id="836" r:id="rId7"/>
    <p:sldId id="837" r:id="rId8"/>
    <p:sldId id="688" r:id="rId9"/>
    <p:sldId id="693" r:id="rId10"/>
    <p:sldId id="702" r:id="rId11"/>
    <p:sldId id="703" r:id="rId12"/>
    <p:sldId id="706" r:id="rId13"/>
    <p:sldId id="704" r:id="rId14"/>
    <p:sldId id="705" r:id="rId15"/>
    <p:sldId id="695" r:id="rId16"/>
    <p:sldId id="882" r:id="rId17"/>
    <p:sldId id="713" r:id="rId18"/>
    <p:sldId id="851" r:id="rId19"/>
    <p:sldId id="877" r:id="rId20"/>
    <p:sldId id="854" r:id="rId21"/>
    <p:sldId id="855" r:id="rId22"/>
    <p:sldId id="733" r:id="rId23"/>
    <p:sldId id="784" r:id="rId24"/>
    <p:sldId id="728" r:id="rId25"/>
    <p:sldId id="731" r:id="rId26"/>
    <p:sldId id="756" r:id="rId27"/>
    <p:sldId id="748" r:id="rId28"/>
    <p:sldId id="872" r:id="rId29"/>
    <p:sldId id="859" r:id="rId30"/>
    <p:sldId id="860" r:id="rId31"/>
    <p:sldId id="861" r:id="rId32"/>
    <p:sldId id="862" r:id="rId33"/>
    <p:sldId id="869" r:id="rId34"/>
    <p:sldId id="759" r:id="rId35"/>
    <p:sldId id="773" r:id="rId36"/>
    <p:sldId id="775" r:id="rId37"/>
    <p:sldId id="786" r:id="rId38"/>
    <p:sldId id="752" r:id="rId39"/>
    <p:sldId id="751" r:id="rId40"/>
    <p:sldId id="743" r:id="rId41"/>
    <p:sldId id="841" r:id="rId42"/>
    <p:sldId id="764" r:id="rId43"/>
    <p:sldId id="765" r:id="rId44"/>
    <p:sldId id="742" r:id="rId45"/>
    <p:sldId id="815" r:id="rId46"/>
    <p:sldId id="766" r:id="rId47"/>
    <p:sldId id="788" r:id="rId48"/>
    <p:sldId id="794" r:id="rId49"/>
    <p:sldId id="795" r:id="rId50"/>
    <p:sldId id="796" r:id="rId51"/>
    <p:sldId id="799" r:id="rId52"/>
    <p:sldId id="798" r:id="rId53"/>
    <p:sldId id="817" r:id="rId54"/>
    <p:sldId id="886" r:id="rId55"/>
    <p:sldId id="413" r:id="rId56"/>
  </p:sldIdLst>
  <p:sldSz cx="9144000" cy="5143500" type="screen16x9"/>
  <p:notesSz cx="6797675" cy="9928225"/>
  <p:embeddedFontLst>
    <p:embeddedFont>
      <p:font typeface="Arial Unicode MS" panose="02020500000000000000" charset="-120"/>
      <p:regular r:id="rId59"/>
    </p:embeddedFont>
    <p:embeddedFont>
      <p:font typeface="Calibri" panose="020F0502020204030204" pitchFamily="34" charset="0"/>
      <p:regular r:id="rId60"/>
      <p:bold r:id="rId61"/>
      <p:italic r:id="rId62"/>
      <p:boldItalic r:id="rId63"/>
    </p:embeddedFont>
    <p:embeddedFont>
      <p:font typeface="Calibri Light" panose="020F0302020204030204" pitchFamily="34" charset="0"/>
      <p:regular r:id="rId64"/>
      <p:italic r:id="rId65"/>
    </p:embeddedFont>
    <p:embeddedFont>
      <p:font typeface="Inter-Regular" panose="02020500000000000000" charset="0"/>
      <p:regular r:id="rId66"/>
      <p:bold r:id="rId67"/>
    </p:embeddedFont>
    <p:embeddedFont>
      <p:font typeface="Meiryo UI" panose="020B0604030504040204" pitchFamily="34" charset="-128"/>
      <p:regular r:id="rId68"/>
      <p:bold r:id="rId69"/>
      <p:italic r:id="rId70"/>
      <p:boldItalic r:id="rId71"/>
    </p:embeddedFont>
    <p:embeddedFont>
      <p:font typeface="Playfair Display Regular" panose="02020500000000000000" charset="0"/>
      <p:regular r:id="rId72"/>
      <p:bold r:id="rId73"/>
      <p:italic r:id="rId74"/>
      <p:boldItalic r:id="rId75"/>
    </p:embeddedFont>
    <p:embeddedFont>
      <p:font typeface="Wingdings 2" panose="05020102010507070707" pitchFamily="18" charset="2"/>
      <p:regular r:id="rId76"/>
    </p:embeddedFont>
    <p:embeddedFont>
      <p:font typeface="華康中黑體(P)-UN" panose="020B0500000000000000" pitchFamily="34" charset="-120"/>
      <p:regular r:id="rId77"/>
    </p:embeddedFont>
    <p:embeddedFont>
      <p:font typeface="華康古印體" panose="03010509000000000000" pitchFamily="65" charset="-120"/>
      <p:regular r:id="rId78"/>
    </p:embeddedFont>
    <p:embeddedFont>
      <p:font typeface="華康華綜體W5(P)" panose="020B0500000000000000" pitchFamily="34" charset="-120"/>
      <p:regular r:id="rId79"/>
    </p:embeddedFont>
    <p:embeddedFont>
      <p:font typeface="微軟正黑體" panose="020B0604030504040204" pitchFamily="34" charset="-120"/>
      <p:regular r:id="rId80"/>
      <p:bold r:id="rId81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302B"/>
    <a:srgbClr val="E43EA9"/>
    <a:srgbClr val="0066FF"/>
    <a:srgbClr val="C2C2FA"/>
    <a:srgbClr val="DCDCFC"/>
    <a:srgbClr val="F4986F"/>
    <a:srgbClr val="FFD8CD"/>
    <a:srgbClr val="CE1204"/>
    <a:srgbClr val="070607"/>
    <a:srgbClr val="D3EAF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18D64F72-308E-41DB-9C84-EE5634AE6924}">
  <a:tblStyle styleId="{18D64F72-308E-41DB-9C84-EE5634AE69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727" autoAdjust="0"/>
    <p:restoredTop sz="85805" autoAdjust="0"/>
  </p:normalViewPr>
  <p:slideViewPr>
    <p:cSldViewPr snapToGrid="0">
      <p:cViewPr varScale="1">
        <p:scale>
          <a:sx n="86" d="100"/>
          <a:sy n="86" d="100"/>
        </p:scale>
        <p:origin x="138" y="654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173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84" Type="http://schemas.openxmlformats.org/officeDocument/2006/relationships/theme" Target="theme/theme1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handoutMaster" Target="handoutMasters/handoutMaster1.xml"/><Relationship Id="rId74" Type="http://schemas.openxmlformats.org/officeDocument/2006/relationships/font" Target="fonts/font16.fntdata"/><Relationship Id="rId79" Type="http://schemas.openxmlformats.org/officeDocument/2006/relationships/font" Target="fonts/font21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77" Type="http://schemas.openxmlformats.org/officeDocument/2006/relationships/font" Target="fonts/font19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14.fntdata"/><Relationship Id="rId80" Type="http://schemas.openxmlformats.org/officeDocument/2006/relationships/font" Target="fonts/font22.fntdata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font" Target="fonts/font17.fntdata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font" Target="fonts/font15.fntdata"/><Relationship Id="rId78" Type="http://schemas.openxmlformats.org/officeDocument/2006/relationships/font" Target="fonts/font20.fntdata"/><Relationship Id="rId81" Type="http://schemas.openxmlformats.org/officeDocument/2006/relationships/font" Target="fonts/font2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font" Target="fonts/font18.fntdata"/><Relationship Id="rId7" Type="http://schemas.openxmlformats.org/officeDocument/2006/relationships/slide" Target="slides/slide5.xml"/><Relationship Id="rId71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font" Target="fonts/font8.fntdata"/><Relationship Id="rId61" Type="http://schemas.openxmlformats.org/officeDocument/2006/relationships/font" Target="fonts/font3.fntdata"/><Relationship Id="rId8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ctr"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TW" b="0" dirty="0">
                <a:solidFill>
                  <a:schemeClr val="accent6">
                    <a:lumMod val="50000"/>
                  </a:schemeClr>
                </a:solidFill>
                <a:latin typeface="華康中黑體(P)-UN" panose="020B0500000000000000" pitchFamily="34" charset="-120"/>
                <a:ea typeface="華康中黑體(P)-UN" panose="020B0500000000000000" pitchFamily="34" charset="-120"/>
                <a:cs typeface="華康中黑體(P)-UN" panose="020B0500000000000000" pitchFamily="34" charset="-120"/>
              </a:rPr>
              <a:t>曾吸食毒品的學生比例</a:t>
            </a:r>
            <a:endParaRPr lang="en-US" b="0" dirty="0">
              <a:solidFill>
                <a:schemeClr val="accent6">
                  <a:lumMod val="50000"/>
                </a:schemeClr>
              </a:solidFill>
              <a:latin typeface="華康中黑體(P)-UN" panose="020B0500000000000000" pitchFamily="34" charset="-120"/>
              <a:ea typeface="華康中黑體(P)-UN" panose="020B0500000000000000" pitchFamily="34" charset="-120"/>
              <a:cs typeface="華康中黑體(P)-UN" panose="020B0500000000000000" pitchFamily="34" charset="-120"/>
            </a:endParaRPr>
          </a:p>
          <a:p>
            <a:pPr algn="ctr"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TW" dirty="0">
              <a:ea typeface="微軟正黑體" panose="020B0604030504040204" pitchFamily="34" charset="-120"/>
            </a:endParaRPr>
          </a:p>
        </c:rich>
      </c:tx>
      <c:layout>
        <c:manualLayout>
          <c:xMode val="edge"/>
          <c:yMode val="edge"/>
          <c:x val="0.19386205257759678"/>
          <c:y val="0.74512360774654762"/>
        </c:manualLayout>
      </c:layout>
      <c:overlay val="0"/>
      <c:spPr>
        <a:noFill/>
        <a:ln>
          <a:noFill/>
        </a:ln>
        <a:effectLst/>
      </c:sp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833376190201183E-2"/>
          <c:y val="9.7531296313179749E-2"/>
          <c:w val="0.9541666666666665"/>
          <c:h val="0.74860506889763778"/>
        </c:manualLayout>
      </c:layout>
      <c:pie3D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曾吸食毒品的學生比例</c:v>
                </c:pt>
              </c:strCache>
            </c:strRef>
          </c:tx>
          <c:explosion val="4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6A7F-452A-960D-1EF22F7F38C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4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0EAF-4DF6-9648-50EBF0F27A37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6"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6A7F-452A-960D-1EF22F7F38C7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lumMod val="60000"/>
                      <a:tint val="50000"/>
                      <a:shade val="100000"/>
                      <a:satMod val="350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6A7F-452A-960D-1EF22F7F38C7}"/>
              </c:ext>
            </c:extLst>
          </c:dPt>
          <c:cat>
            <c:strRef>
              <c:f>工作表1!$A$2:$A$5</c:f>
              <c:strCache>
                <c:ptCount val="2"/>
                <c:pt idx="0">
                  <c:v>曾吸毒</c:v>
                </c:pt>
                <c:pt idx="1">
                  <c:v>沒有吸毒</c:v>
                </c:pt>
              </c:strCache>
            </c:strRef>
          </c:cat>
          <c:val>
            <c:numRef>
              <c:f>工作表1!$B$2:$B$5</c:f>
              <c:numCache>
                <c:formatCode>General</c:formatCode>
                <c:ptCount val="4"/>
                <c:pt idx="0">
                  <c:v>2.5</c:v>
                </c:pt>
                <c:pt idx="1">
                  <c:v>97.5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AF-4DF6-9648-50EBF0F27A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HK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D923268-11C2-4CDF-9404-794C0F0BEE2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HK" altLang="en-US"/>
        </a:p>
      </dgm:t>
    </dgm:pt>
    <dgm:pt modelId="{6D45505E-A390-49B3-AF5B-C33756E59E5F}">
      <dgm:prSet phldrT="[文字]" custT="1"/>
      <dgm:spPr>
        <a:solidFill>
          <a:srgbClr val="FFD9D9"/>
        </a:solidFill>
      </dgm:spPr>
      <dgm:t>
        <a:bodyPr/>
        <a:lstStyle/>
        <a:p>
          <a:r>
            <a:rPr lang="zh-TW" altLang="en-US" sz="4000" b="1" dirty="0">
              <a:solidFill>
                <a:schemeClr val="accent6">
                  <a:lumMod val="50000"/>
                </a:schemeClr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rPr>
            <a:t>藥物分類</a:t>
          </a:r>
          <a:endParaRPr lang="zh-HK" altLang="en-US" sz="4000" b="1" dirty="0">
            <a:solidFill>
              <a:schemeClr val="accent6">
                <a:lumMod val="50000"/>
              </a:schemeClr>
            </a:solidFill>
            <a:latin typeface="華康中黑體(P)-UN" panose="020B0500000000000000" pitchFamily="34" charset="-120"/>
            <a:ea typeface="微軟正黑體" panose="020B0604030504040204" pitchFamily="34" charset="-120"/>
            <a:cs typeface="華康中黑體(P)-UN" panose="020B0500000000000000" pitchFamily="34" charset="-120"/>
          </a:endParaRPr>
        </a:p>
      </dgm:t>
    </dgm:pt>
    <dgm:pt modelId="{D5C641FD-202D-4D30-8D7A-96B7423B59CA}" type="parTrans" cxnId="{DC5BD9A5-F1F0-478A-BB20-A2CDA7343F9F}">
      <dgm:prSet/>
      <dgm:spPr/>
      <dgm:t>
        <a:bodyPr/>
        <a:lstStyle/>
        <a:p>
          <a:endParaRPr lang="zh-HK" altLang="en-US"/>
        </a:p>
      </dgm:t>
    </dgm:pt>
    <dgm:pt modelId="{E05EA13C-DA58-4245-9D0D-15E838D63EF1}" type="sibTrans" cxnId="{DC5BD9A5-F1F0-478A-BB20-A2CDA7343F9F}">
      <dgm:prSet/>
      <dgm:spPr/>
      <dgm:t>
        <a:bodyPr/>
        <a:lstStyle/>
        <a:p>
          <a:endParaRPr lang="zh-HK" altLang="en-US"/>
        </a:p>
      </dgm:t>
    </dgm:pt>
    <dgm:pt modelId="{1A4FDE65-7301-4528-B718-CE639517B05D}">
      <dgm:prSet phldrT="[文字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>
            <a:buFont typeface="Arial" pitchFamily="34" charset="0"/>
            <a:buNone/>
          </a:pPr>
          <a:r>
            <a:rPr lang="zh-TW" altLang="en-US" sz="3800" b="1" dirty="0">
              <a:solidFill>
                <a:schemeClr val="accent1">
                  <a:lumMod val="50000"/>
                </a:schemeClr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rPr>
            <a:t>興奮劑</a:t>
          </a:r>
          <a:endParaRPr lang="zh-HK" altLang="en-US" sz="3800" b="1" dirty="0">
            <a:solidFill>
              <a:schemeClr val="accent1">
                <a:lumMod val="50000"/>
              </a:schemeClr>
            </a:solidFill>
            <a:latin typeface="華康中黑體(P)-UN" panose="020B0500000000000000" pitchFamily="34" charset="-120"/>
            <a:ea typeface="微軟正黑體" panose="020B0604030504040204" pitchFamily="34" charset="-120"/>
            <a:cs typeface="華康中黑體(P)-UN" panose="020B0500000000000000" pitchFamily="34" charset="-120"/>
          </a:endParaRPr>
        </a:p>
      </dgm:t>
    </dgm:pt>
    <dgm:pt modelId="{FD789EA5-B1E9-462A-97D1-EE2FFC9CB27B}" type="parTrans" cxnId="{08FD2572-B033-474A-96AB-7BC6289982C5}">
      <dgm:prSet/>
      <dgm:spPr/>
      <dgm:t>
        <a:bodyPr/>
        <a:lstStyle/>
        <a:p>
          <a:endParaRPr lang="zh-HK" altLang="en-US" b="1">
            <a:ea typeface="華康中黑體(P)" panose="020B0500000000000000"/>
          </a:endParaRPr>
        </a:p>
      </dgm:t>
    </dgm:pt>
    <dgm:pt modelId="{18C87302-5536-43F8-9ACA-D33A7EEDF8C5}" type="sibTrans" cxnId="{08FD2572-B033-474A-96AB-7BC6289982C5}">
      <dgm:prSet/>
      <dgm:spPr/>
      <dgm:t>
        <a:bodyPr/>
        <a:lstStyle/>
        <a:p>
          <a:endParaRPr lang="zh-HK" altLang="en-US"/>
        </a:p>
      </dgm:t>
    </dgm:pt>
    <dgm:pt modelId="{2A2EF7E0-3186-48AE-B6CB-666C30F08E2C}">
      <dgm:prSet custT="1"/>
      <dgm:spPr>
        <a:solidFill>
          <a:srgbClr val="DCDCFC"/>
        </a:solidFill>
      </dgm:spPr>
      <dgm:t>
        <a:bodyPr/>
        <a:lstStyle/>
        <a:p>
          <a:r>
            <a:rPr lang="zh-TW" altLang="en-US" sz="3800" b="1" dirty="0">
              <a:solidFill>
                <a:srgbClr val="7030A0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rPr>
            <a:t>鎮抑劑</a:t>
          </a:r>
        </a:p>
      </dgm:t>
    </dgm:pt>
    <dgm:pt modelId="{C0FE058A-3F02-4EFE-BFEC-98CDE57E2AAD}" type="parTrans" cxnId="{5C45D525-50E0-4280-ABA1-E14F03B301B6}">
      <dgm:prSet/>
      <dgm:spPr/>
      <dgm:t>
        <a:bodyPr/>
        <a:lstStyle/>
        <a:p>
          <a:endParaRPr lang="zh-HK" altLang="en-US" b="1">
            <a:ea typeface="華康中黑體(P)" panose="020B0500000000000000"/>
          </a:endParaRPr>
        </a:p>
      </dgm:t>
    </dgm:pt>
    <dgm:pt modelId="{27482C53-2073-4618-B4E9-CB64900FD163}" type="sibTrans" cxnId="{5C45D525-50E0-4280-ABA1-E14F03B301B6}">
      <dgm:prSet/>
      <dgm:spPr/>
      <dgm:t>
        <a:bodyPr/>
        <a:lstStyle/>
        <a:p>
          <a:endParaRPr lang="zh-HK" altLang="en-US"/>
        </a:p>
      </dgm:t>
    </dgm:pt>
    <dgm:pt modelId="{05BAE86D-86DB-4A64-B170-9FDC04E0172B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r>
            <a:rPr lang="zh-TW" altLang="en-US" sz="3800" b="1" dirty="0">
              <a:solidFill>
                <a:schemeClr val="accent4">
                  <a:lumMod val="50000"/>
                </a:schemeClr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rPr>
            <a:t>迷幻劑</a:t>
          </a:r>
        </a:p>
      </dgm:t>
    </dgm:pt>
    <dgm:pt modelId="{5FF66154-262F-47AA-A1ED-A818D88106A3}" type="sibTrans" cxnId="{F144D536-7C89-4933-807F-EB32386B89D3}">
      <dgm:prSet/>
      <dgm:spPr/>
      <dgm:t>
        <a:bodyPr/>
        <a:lstStyle/>
        <a:p>
          <a:endParaRPr lang="zh-HK" altLang="en-US"/>
        </a:p>
      </dgm:t>
    </dgm:pt>
    <dgm:pt modelId="{36EB3510-46C9-4FB1-AD4B-C67F1A6A5F4A}" type="parTrans" cxnId="{F144D536-7C89-4933-807F-EB32386B89D3}">
      <dgm:prSet/>
      <dgm:spPr/>
      <dgm:t>
        <a:bodyPr/>
        <a:lstStyle/>
        <a:p>
          <a:endParaRPr lang="zh-HK" altLang="en-US" b="1">
            <a:ea typeface="華康中黑體(P)" panose="020B0500000000000000"/>
          </a:endParaRPr>
        </a:p>
      </dgm:t>
    </dgm:pt>
    <dgm:pt modelId="{941D08F7-04BA-4E4D-9CEA-01A94E6CAA2C}" type="pres">
      <dgm:prSet presAssocID="{DD923268-11C2-4CDF-9404-794C0F0BEE2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E7E22A32-AA34-4D8B-8286-F995A6D62369}" type="pres">
      <dgm:prSet presAssocID="{6D45505E-A390-49B3-AF5B-C33756E59E5F}" presName="hierRoot1" presStyleCnt="0">
        <dgm:presLayoutVars>
          <dgm:hierBranch val="init"/>
        </dgm:presLayoutVars>
      </dgm:prSet>
      <dgm:spPr/>
    </dgm:pt>
    <dgm:pt modelId="{F3B0F138-8F18-49D6-8BD2-73D28A0F0BF7}" type="pres">
      <dgm:prSet presAssocID="{6D45505E-A390-49B3-AF5B-C33756E59E5F}" presName="rootComposite1" presStyleCnt="0"/>
      <dgm:spPr/>
    </dgm:pt>
    <dgm:pt modelId="{419F1C97-EAB1-4E8C-8621-B40FD009E747}" type="pres">
      <dgm:prSet presAssocID="{6D45505E-A390-49B3-AF5B-C33756E59E5F}" presName="rootText1" presStyleLbl="node0" presStyleIdx="0" presStyleCnt="1" custScaleX="141815" custScaleY="129678">
        <dgm:presLayoutVars>
          <dgm:chPref val="3"/>
        </dgm:presLayoutVars>
      </dgm:prSet>
      <dgm:spPr/>
    </dgm:pt>
    <dgm:pt modelId="{7B3E29DB-3B7C-47C2-B7D5-3FB2CAFB9754}" type="pres">
      <dgm:prSet presAssocID="{6D45505E-A390-49B3-AF5B-C33756E59E5F}" presName="rootConnector1" presStyleLbl="node1" presStyleIdx="0" presStyleCnt="0"/>
      <dgm:spPr/>
    </dgm:pt>
    <dgm:pt modelId="{D7EC657A-C47C-4A23-914F-E756FFE6F0B6}" type="pres">
      <dgm:prSet presAssocID="{6D45505E-A390-49B3-AF5B-C33756E59E5F}" presName="hierChild2" presStyleCnt="0"/>
      <dgm:spPr/>
    </dgm:pt>
    <dgm:pt modelId="{8BC665C6-A723-4879-99CA-FEA27C5A73E9}" type="pres">
      <dgm:prSet presAssocID="{FD789EA5-B1E9-462A-97D1-EE2FFC9CB27B}" presName="Name37" presStyleLbl="parChTrans1D2" presStyleIdx="0" presStyleCnt="3"/>
      <dgm:spPr/>
    </dgm:pt>
    <dgm:pt modelId="{8053CAB8-53BF-4543-8E0B-A1A1A1180DB7}" type="pres">
      <dgm:prSet presAssocID="{1A4FDE65-7301-4528-B718-CE639517B05D}" presName="hierRoot2" presStyleCnt="0">
        <dgm:presLayoutVars>
          <dgm:hierBranch val="init"/>
        </dgm:presLayoutVars>
      </dgm:prSet>
      <dgm:spPr/>
    </dgm:pt>
    <dgm:pt modelId="{C5D85015-10CD-4DAC-9D32-A26185F5EFCA}" type="pres">
      <dgm:prSet presAssocID="{1A4FDE65-7301-4528-B718-CE639517B05D}" presName="rootComposite" presStyleCnt="0"/>
      <dgm:spPr/>
    </dgm:pt>
    <dgm:pt modelId="{73F578AE-028C-4EBA-B445-29CE3BE3830C}" type="pres">
      <dgm:prSet presAssocID="{1A4FDE65-7301-4528-B718-CE639517B05D}" presName="rootText" presStyleLbl="node2" presStyleIdx="0" presStyleCnt="3" custLinFactNeighborX="1539" custLinFactNeighborY="-1026">
        <dgm:presLayoutVars>
          <dgm:chPref val="3"/>
        </dgm:presLayoutVars>
      </dgm:prSet>
      <dgm:spPr/>
    </dgm:pt>
    <dgm:pt modelId="{BD1CA19C-3030-4AE3-8E03-F0F78FD22F5E}" type="pres">
      <dgm:prSet presAssocID="{1A4FDE65-7301-4528-B718-CE639517B05D}" presName="rootConnector" presStyleLbl="node2" presStyleIdx="0" presStyleCnt="3"/>
      <dgm:spPr/>
    </dgm:pt>
    <dgm:pt modelId="{EEBFC1E5-A582-4825-9986-3211B116F0EE}" type="pres">
      <dgm:prSet presAssocID="{1A4FDE65-7301-4528-B718-CE639517B05D}" presName="hierChild4" presStyleCnt="0"/>
      <dgm:spPr/>
    </dgm:pt>
    <dgm:pt modelId="{67300AAC-B97A-4B04-8DB7-B6E84C86D0FB}" type="pres">
      <dgm:prSet presAssocID="{1A4FDE65-7301-4528-B718-CE639517B05D}" presName="hierChild5" presStyleCnt="0"/>
      <dgm:spPr/>
    </dgm:pt>
    <dgm:pt modelId="{4ABFC275-0F98-4A3D-A0BE-419DCE583B2F}" type="pres">
      <dgm:prSet presAssocID="{C0FE058A-3F02-4EFE-BFEC-98CDE57E2AAD}" presName="Name37" presStyleLbl="parChTrans1D2" presStyleIdx="1" presStyleCnt="3"/>
      <dgm:spPr/>
    </dgm:pt>
    <dgm:pt modelId="{0812879B-08A3-4FE3-8B85-62D47AE1943E}" type="pres">
      <dgm:prSet presAssocID="{2A2EF7E0-3186-48AE-B6CB-666C30F08E2C}" presName="hierRoot2" presStyleCnt="0">
        <dgm:presLayoutVars>
          <dgm:hierBranch val="init"/>
        </dgm:presLayoutVars>
      </dgm:prSet>
      <dgm:spPr/>
    </dgm:pt>
    <dgm:pt modelId="{F17DA903-8D37-43EE-AF16-4C404850266E}" type="pres">
      <dgm:prSet presAssocID="{2A2EF7E0-3186-48AE-B6CB-666C30F08E2C}" presName="rootComposite" presStyleCnt="0"/>
      <dgm:spPr/>
    </dgm:pt>
    <dgm:pt modelId="{7B944EF6-DFD6-4941-9B2F-A74150E11101}" type="pres">
      <dgm:prSet presAssocID="{2A2EF7E0-3186-48AE-B6CB-666C30F08E2C}" presName="rootText" presStyleLbl="node2" presStyleIdx="1" presStyleCnt="3">
        <dgm:presLayoutVars>
          <dgm:chPref val="3"/>
        </dgm:presLayoutVars>
      </dgm:prSet>
      <dgm:spPr/>
    </dgm:pt>
    <dgm:pt modelId="{BF555AB0-79DA-4041-A211-7438CD465961}" type="pres">
      <dgm:prSet presAssocID="{2A2EF7E0-3186-48AE-B6CB-666C30F08E2C}" presName="rootConnector" presStyleLbl="node2" presStyleIdx="1" presStyleCnt="3"/>
      <dgm:spPr/>
    </dgm:pt>
    <dgm:pt modelId="{64DA1F60-BC9C-46DA-BC7D-7D0A16733827}" type="pres">
      <dgm:prSet presAssocID="{2A2EF7E0-3186-48AE-B6CB-666C30F08E2C}" presName="hierChild4" presStyleCnt="0"/>
      <dgm:spPr/>
    </dgm:pt>
    <dgm:pt modelId="{74683374-AA94-4F73-AEB7-630D624CB7EB}" type="pres">
      <dgm:prSet presAssocID="{2A2EF7E0-3186-48AE-B6CB-666C30F08E2C}" presName="hierChild5" presStyleCnt="0"/>
      <dgm:spPr/>
    </dgm:pt>
    <dgm:pt modelId="{E44BDB4E-E4AF-49E4-88B7-2F63A8A4700E}" type="pres">
      <dgm:prSet presAssocID="{36EB3510-46C9-4FB1-AD4B-C67F1A6A5F4A}" presName="Name37" presStyleLbl="parChTrans1D2" presStyleIdx="2" presStyleCnt="3"/>
      <dgm:spPr/>
    </dgm:pt>
    <dgm:pt modelId="{4CC46324-3203-469F-AA66-18CBA1F55C4B}" type="pres">
      <dgm:prSet presAssocID="{05BAE86D-86DB-4A64-B170-9FDC04E0172B}" presName="hierRoot2" presStyleCnt="0">
        <dgm:presLayoutVars>
          <dgm:hierBranch val="init"/>
        </dgm:presLayoutVars>
      </dgm:prSet>
      <dgm:spPr/>
    </dgm:pt>
    <dgm:pt modelId="{8F7FDC44-4FCA-45F1-956C-77582F36DF51}" type="pres">
      <dgm:prSet presAssocID="{05BAE86D-86DB-4A64-B170-9FDC04E0172B}" presName="rootComposite" presStyleCnt="0"/>
      <dgm:spPr/>
    </dgm:pt>
    <dgm:pt modelId="{AB26A4A6-8478-43A7-83E5-5CC932C308D4}" type="pres">
      <dgm:prSet presAssocID="{05BAE86D-86DB-4A64-B170-9FDC04E0172B}" presName="rootText" presStyleLbl="node2" presStyleIdx="2" presStyleCnt="3">
        <dgm:presLayoutVars>
          <dgm:chPref val="3"/>
        </dgm:presLayoutVars>
      </dgm:prSet>
      <dgm:spPr/>
    </dgm:pt>
    <dgm:pt modelId="{7CA12C12-F458-47AB-ADA9-2DA0425D3023}" type="pres">
      <dgm:prSet presAssocID="{05BAE86D-86DB-4A64-B170-9FDC04E0172B}" presName="rootConnector" presStyleLbl="node2" presStyleIdx="2" presStyleCnt="3"/>
      <dgm:spPr/>
    </dgm:pt>
    <dgm:pt modelId="{F64A4069-2CDD-4811-A7A0-545C333ACB54}" type="pres">
      <dgm:prSet presAssocID="{05BAE86D-86DB-4A64-B170-9FDC04E0172B}" presName="hierChild4" presStyleCnt="0"/>
      <dgm:spPr/>
    </dgm:pt>
    <dgm:pt modelId="{044B2123-5BCC-4D08-9F1F-A696F2DB69EC}" type="pres">
      <dgm:prSet presAssocID="{05BAE86D-86DB-4A64-B170-9FDC04E0172B}" presName="hierChild5" presStyleCnt="0"/>
      <dgm:spPr/>
    </dgm:pt>
    <dgm:pt modelId="{F915D714-D5F8-482A-98C1-C5184CB2F5AE}" type="pres">
      <dgm:prSet presAssocID="{6D45505E-A390-49B3-AF5B-C33756E59E5F}" presName="hierChild3" presStyleCnt="0"/>
      <dgm:spPr/>
    </dgm:pt>
  </dgm:ptLst>
  <dgm:cxnLst>
    <dgm:cxn modelId="{C22D1B0F-03FF-46DB-ACCE-1D5043432653}" type="presOf" srcId="{2A2EF7E0-3186-48AE-B6CB-666C30F08E2C}" destId="{BF555AB0-79DA-4041-A211-7438CD465961}" srcOrd="1" destOrd="0" presId="urn:microsoft.com/office/officeart/2005/8/layout/orgChart1"/>
    <dgm:cxn modelId="{5FD7FF11-3316-4307-881C-961C8D668D22}" type="presOf" srcId="{05BAE86D-86DB-4A64-B170-9FDC04E0172B}" destId="{7CA12C12-F458-47AB-ADA9-2DA0425D3023}" srcOrd="1" destOrd="0" presId="urn:microsoft.com/office/officeart/2005/8/layout/orgChart1"/>
    <dgm:cxn modelId="{CC93E914-BE97-4705-A8CE-020B1666C923}" type="presOf" srcId="{1A4FDE65-7301-4528-B718-CE639517B05D}" destId="{BD1CA19C-3030-4AE3-8E03-F0F78FD22F5E}" srcOrd="1" destOrd="0" presId="urn:microsoft.com/office/officeart/2005/8/layout/orgChart1"/>
    <dgm:cxn modelId="{058ECC22-B937-423B-AB91-AA8314BA87F1}" type="presOf" srcId="{6D45505E-A390-49B3-AF5B-C33756E59E5F}" destId="{7B3E29DB-3B7C-47C2-B7D5-3FB2CAFB9754}" srcOrd="1" destOrd="0" presId="urn:microsoft.com/office/officeart/2005/8/layout/orgChart1"/>
    <dgm:cxn modelId="{5C45D525-50E0-4280-ABA1-E14F03B301B6}" srcId="{6D45505E-A390-49B3-AF5B-C33756E59E5F}" destId="{2A2EF7E0-3186-48AE-B6CB-666C30F08E2C}" srcOrd="1" destOrd="0" parTransId="{C0FE058A-3F02-4EFE-BFEC-98CDE57E2AAD}" sibTransId="{27482C53-2073-4618-B4E9-CB64900FD163}"/>
    <dgm:cxn modelId="{715E5729-23E4-4595-8550-E25D2F23D741}" type="presOf" srcId="{2A2EF7E0-3186-48AE-B6CB-666C30F08E2C}" destId="{7B944EF6-DFD6-4941-9B2F-A74150E11101}" srcOrd="0" destOrd="0" presId="urn:microsoft.com/office/officeart/2005/8/layout/orgChart1"/>
    <dgm:cxn modelId="{26ADA132-1103-4457-A984-BF9E8E1B3EBC}" type="presOf" srcId="{DD923268-11C2-4CDF-9404-794C0F0BEE28}" destId="{941D08F7-04BA-4E4D-9CEA-01A94E6CAA2C}" srcOrd="0" destOrd="0" presId="urn:microsoft.com/office/officeart/2005/8/layout/orgChart1"/>
    <dgm:cxn modelId="{F144D536-7C89-4933-807F-EB32386B89D3}" srcId="{6D45505E-A390-49B3-AF5B-C33756E59E5F}" destId="{05BAE86D-86DB-4A64-B170-9FDC04E0172B}" srcOrd="2" destOrd="0" parTransId="{36EB3510-46C9-4FB1-AD4B-C67F1A6A5F4A}" sibTransId="{5FF66154-262F-47AA-A1ED-A818D88106A3}"/>
    <dgm:cxn modelId="{318EFB5C-8B40-4A99-8C4E-502284C6C1F5}" type="presOf" srcId="{36EB3510-46C9-4FB1-AD4B-C67F1A6A5F4A}" destId="{E44BDB4E-E4AF-49E4-88B7-2F63A8A4700E}" srcOrd="0" destOrd="0" presId="urn:microsoft.com/office/officeart/2005/8/layout/orgChart1"/>
    <dgm:cxn modelId="{43C16A43-5168-4C75-B581-0F7720C685F9}" type="presOf" srcId="{6D45505E-A390-49B3-AF5B-C33756E59E5F}" destId="{419F1C97-EAB1-4E8C-8621-B40FD009E747}" srcOrd="0" destOrd="0" presId="urn:microsoft.com/office/officeart/2005/8/layout/orgChart1"/>
    <dgm:cxn modelId="{08FD2572-B033-474A-96AB-7BC6289982C5}" srcId="{6D45505E-A390-49B3-AF5B-C33756E59E5F}" destId="{1A4FDE65-7301-4528-B718-CE639517B05D}" srcOrd="0" destOrd="0" parTransId="{FD789EA5-B1E9-462A-97D1-EE2FFC9CB27B}" sibTransId="{18C87302-5536-43F8-9ACA-D33A7EEDF8C5}"/>
    <dgm:cxn modelId="{51BC878D-216A-46C4-AB4A-2B0466B644A6}" type="presOf" srcId="{C0FE058A-3F02-4EFE-BFEC-98CDE57E2AAD}" destId="{4ABFC275-0F98-4A3D-A0BE-419DCE583B2F}" srcOrd="0" destOrd="0" presId="urn:microsoft.com/office/officeart/2005/8/layout/orgChart1"/>
    <dgm:cxn modelId="{442639A0-E156-4485-A146-C587833D8A19}" type="presOf" srcId="{1A4FDE65-7301-4528-B718-CE639517B05D}" destId="{73F578AE-028C-4EBA-B445-29CE3BE3830C}" srcOrd="0" destOrd="0" presId="urn:microsoft.com/office/officeart/2005/8/layout/orgChart1"/>
    <dgm:cxn modelId="{DC5BD9A5-F1F0-478A-BB20-A2CDA7343F9F}" srcId="{DD923268-11C2-4CDF-9404-794C0F0BEE28}" destId="{6D45505E-A390-49B3-AF5B-C33756E59E5F}" srcOrd="0" destOrd="0" parTransId="{D5C641FD-202D-4D30-8D7A-96B7423B59CA}" sibTransId="{E05EA13C-DA58-4245-9D0D-15E838D63EF1}"/>
    <dgm:cxn modelId="{3EAA4AAE-D484-4EA4-B2A5-CA78C419A7B1}" type="presOf" srcId="{05BAE86D-86DB-4A64-B170-9FDC04E0172B}" destId="{AB26A4A6-8478-43A7-83E5-5CC932C308D4}" srcOrd="0" destOrd="0" presId="urn:microsoft.com/office/officeart/2005/8/layout/orgChart1"/>
    <dgm:cxn modelId="{BE0830BB-2BA0-47A6-91DB-4769209D5CAE}" type="presOf" srcId="{FD789EA5-B1E9-462A-97D1-EE2FFC9CB27B}" destId="{8BC665C6-A723-4879-99CA-FEA27C5A73E9}" srcOrd="0" destOrd="0" presId="urn:microsoft.com/office/officeart/2005/8/layout/orgChart1"/>
    <dgm:cxn modelId="{2D433785-FDCF-4F6E-A87B-110107D2D168}" type="presParOf" srcId="{941D08F7-04BA-4E4D-9CEA-01A94E6CAA2C}" destId="{E7E22A32-AA34-4D8B-8286-F995A6D62369}" srcOrd="0" destOrd="0" presId="urn:microsoft.com/office/officeart/2005/8/layout/orgChart1"/>
    <dgm:cxn modelId="{F95C2B2B-965D-41B7-A033-CA4B5C933EF2}" type="presParOf" srcId="{E7E22A32-AA34-4D8B-8286-F995A6D62369}" destId="{F3B0F138-8F18-49D6-8BD2-73D28A0F0BF7}" srcOrd="0" destOrd="0" presId="urn:microsoft.com/office/officeart/2005/8/layout/orgChart1"/>
    <dgm:cxn modelId="{2FDD7359-89CE-4C54-8CC5-353CD9B8E24D}" type="presParOf" srcId="{F3B0F138-8F18-49D6-8BD2-73D28A0F0BF7}" destId="{419F1C97-EAB1-4E8C-8621-B40FD009E747}" srcOrd="0" destOrd="0" presId="urn:microsoft.com/office/officeart/2005/8/layout/orgChart1"/>
    <dgm:cxn modelId="{A400D509-8EF3-4059-BA55-42BE51150837}" type="presParOf" srcId="{F3B0F138-8F18-49D6-8BD2-73D28A0F0BF7}" destId="{7B3E29DB-3B7C-47C2-B7D5-3FB2CAFB9754}" srcOrd="1" destOrd="0" presId="urn:microsoft.com/office/officeart/2005/8/layout/orgChart1"/>
    <dgm:cxn modelId="{F7FF22A8-00AB-4F42-9659-39DF377FA5C9}" type="presParOf" srcId="{E7E22A32-AA34-4D8B-8286-F995A6D62369}" destId="{D7EC657A-C47C-4A23-914F-E756FFE6F0B6}" srcOrd="1" destOrd="0" presId="urn:microsoft.com/office/officeart/2005/8/layout/orgChart1"/>
    <dgm:cxn modelId="{4BED09D4-6CC6-4845-B1CD-7AEC74603C9A}" type="presParOf" srcId="{D7EC657A-C47C-4A23-914F-E756FFE6F0B6}" destId="{8BC665C6-A723-4879-99CA-FEA27C5A73E9}" srcOrd="0" destOrd="0" presId="urn:microsoft.com/office/officeart/2005/8/layout/orgChart1"/>
    <dgm:cxn modelId="{E12C5B57-E2BA-4922-81F4-261C02B34430}" type="presParOf" srcId="{D7EC657A-C47C-4A23-914F-E756FFE6F0B6}" destId="{8053CAB8-53BF-4543-8E0B-A1A1A1180DB7}" srcOrd="1" destOrd="0" presId="urn:microsoft.com/office/officeart/2005/8/layout/orgChart1"/>
    <dgm:cxn modelId="{FDCFF7A5-6317-4555-A1C7-FF4EF9BF2851}" type="presParOf" srcId="{8053CAB8-53BF-4543-8E0B-A1A1A1180DB7}" destId="{C5D85015-10CD-4DAC-9D32-A26185F5EFCA}" srcOrd="0" destOrd="0" presId="urn:microsoft.com/office/officeart/2005/8/layout/orgChart1"/>
    <dgm:cxn modelId="{0D78A9F1-7B26-4229-B470-D65C2FE2BE97}" type="presParOf" srcId="{C5D85015-10CD-4DAC-9D32-A26185F5EFCA}" destId="{73F578AE-028C-4EBA-B445-29CE3BE3830C}" srcOrd="0" destOrd="0" presId="urn:microsoft.com/office/officeart/2005/8/layout/orgChart1"/>
    <dgm:cxn modelId="{3A83F4BE-890F-4F6B-AE1D-FBAE155A1E0F}" type="presParOf" srcId="{C5D85015-10CD-4DAC-9D32-A26185F5EFCA}" destId="{BD1CA19C-3030-4AE3-8E03-F0F78FD22F5E}" srcOrd="1" destOrd="0" presId="urn:microsoft.com/office/officeart/2005/8/layout/orgChart1"/>
    <dgm:cxn modelId="{92412790-29B2-4201-B6EB-729277383C22}" type="presParOf" srcId="{8053CAB8-53BF-4543-8E0B-A1A1A1180DB7}" destId="{EEBFC1E5-A582-4825-9986-3211B116F0EE}" srcOrd="1" destOrd="0" presId="urn:microsoft.com/office/officeart/2005/8/layout/orgChart1"/>
    <dgm:cxn modelId="{6200C298-66B3-4BFC-8B65-47AF282FDD48}" type="presParOf" srcId="{8053CAB8-53BF-4543-8E0B-A1A1A1180DB7}" destId="{67300AAC-B97A-4B04-8DB7-B6E84C86D0FB}" srcOrd="2" destOrd="0" presId="urn:microsoft.com/office/officeart/2005/8/layout/orgChart1"/>
    <dgm:cxn modelId="{3A1B0DD1-FD71-4394-AA8E-81892053F929}" type="presParOf" srcId="{D7EC657A-C47C-4A23-914F-E756FFE6F0B6}" destId="{4ABFC275-0F98-4A3D-A0BE-419DCE583B2F}" srcOrd="2" destOrd="0" presId="urn:microsoft.com/office/officeart/2005/8/layout/orgChart1"/>
    <dgm:cxn modelId="{C343C670-3F56-483D-9422-C889CD2D12D6}" type="presParOf" srcId="{D7EC657A-C47C-4A23-914F-E756FFE6F0B6}" destId="{0812879B-08A3-4FE3-8B85-62D47AE1943E}" srcOrd="3" destOrd="0" presId="urn:microsoft.com/office/officeart/2005/8/layout/orgChart1"/>
    <dgm:cxn modelId="{7E6DABE5-4B7B-44F4-8761-D3D2371616DA}" type="presParOf" srcId="{0812879B-08A3-4FE3-8B85-62D47AE1943E}" destId="{F17DA903-8D37-43EE-AF16-4C404850266E}" srcOrd="0" destOrd="0" presId="urn:microsoft.com/office/officeart/2005/8/layout/orgChart1"/>
    <dgm:cxn modelId="{D3A33D9B-2CDF-433F-A341-E516D5FF8BCB}" type="presParOf" srcId="{F17DA903-8D37-43EE-AF16-4C404850266E}" destId="{7B944EF6-DFD6-4941-9B2F-A74150E11101}" srcOrd="0" destOrd="0" presId="urn:microsoft.com/office/officeart/2005/8/layout/orgChart1"/>
    <dgm:cxn modelId="{01FF973E-37DA-41DF-9160-D59DCFEBA63E}" type="presParOf" srcId="{F17DA903-8D37-43EE-AF16-4C404850266E}" destId="{BF555AB0-79DA-4041-A211-7438CD465961}" srcOrd="1" destOrd="0" presId="urn:microsoft.com/office/officeart/2005/8/layout/orgChart1"/>
    <dgm:cxn modelId="{1FFA73CE-D3FF-4B6A-9542-C6F2F9F1BC38}" type="presParOf" srcId="{0812879B-08A3-4FE3-8B85-62D47AE1943E}" destId="{64DA1F60-BC9C-46DA-BC7D-7D0A16733827}" srcOrd="1" destOrd="0" presId="urn:microsoft.com/office/officeart/2005/8/layout/orgChart1"/>
    <dgm:cxn modelId="{F54675CC-2F14-4620-9600-41905E66415E}" type="presParOf" srcId="{0812879B-08A3-4FE3-8B85-62D47AE1943E}" destId="{74683374-AA94-4F73-AEB7-630D624CB7EB}" srcOrd="2" destOrd="0" presId="urn:microsoft.com/office/officeart/2005/8/layout/orgChart1"/>
    <dgm:cxn modelId="{5D4C2811-93CF-4F76-A2D2-2CCF76A05F97}" type="presParOf" srcId="{D7EC657A-C47C-4A23-914F-E756FFE6F0B6}" destId="{E44BDB4E-E4AF-49E4-88B7-2F63A8A4700E}" srcOrd="4" destOrd="0" presId="urn:microsoft.com/office/officeart/2005/8/layout/orgChart1"/>
    <dgm:cxn modelId="{A524F633-0E60-4915-8ECD-776A4716A840}" type="presParOf" srcId="{D7EC657A-C47C-4A23-914F-E756FFE6F0B6}" destId="{4CC46324-3203-469F-AA66-18CBA1F55C4B}" srcOrd="5" destOrd="0" presId="urn:microsoft.com/office/officeart/2005/8/layout/orgChart1"/>
    <dgm:cxn modelId="{C0A7CFDF-E8B0-46DA-8ECD-61485326819D}" type="presParOf" srcId="{4CC46324-3203-469F-AA66-18CBA1F55C4B}" destId="{8F7FDC44-4FCA-45F1-956C-77582F36DF51}" srcOrd="0" destOrd="0" presId="urn:microsoft.com/office/officeart/2005/8/layout/orgChart1"/>
    <dgm:cxn modelId="{A9A6FC7C-B954-4F01-8AB9-8F6DAC2CE83A}" type="presParOf" srcId="{8F7FDC44-4FCA-45F1-956C-77582F36DF51}" destId="{AB26A4A6-8478-43A7-83E5-5CC932C308D4}" srcOrd="0" destOrd="0" presId="urn:microsoft.com/office/officeart/2005/8/layout/orgChart1"/>
    <dgm:cxn modelId="{F7D83260-AA3C-44F1-AEA9-10F8B0735661}" type="presParOf" srcId="{8F7FDC44-4FCA-45F1-956C-77582F36DF51}" destId="{7CA12C12-F458-47AB-ADA9-2DA0425D3023}" srcOrd="1" destOrd="0" presId="urn:microsoft.com/office/officeart/2005/8/layout/orgChart1"/>
    <dgm:cxn modelId="{719DBAAA-C040-4B37-8094-D3BDDB39806D}" type="presParOf" srcId="{4CC46324-3203-469F-AA66-18CBA1F55C4B}" destId="{F64A4069-2CDD-4811-A7A0-545C333ACB54}" srcOrd="1" destOrd="0" presId="urn:microsoft.com/office/officeart/2005/8/layout/orgChart1"/>
    <dgm:cxn modelId="{3B5081B4-DC6B-47D0-9A84-3A5687386858}" type="presParOf" srcId="{4CC46324-3203-469F-AA66-18CBA1F55C4B}" destId="{044B2123-5BCC-4D08-9F1F-A696F2DB69EC}" srcOrd="2" destOrd="0" presId="urn:microsoft.com/office/officeart/2005/8/layout/orgChart1"/>
    <dgm:cxn modelId="{EA65101E-7835-4BDC-8FA5-C5A3E78A7E3F}" type="presParOf" srcId="{E7E22A32-AA34-4D8B-8286-F995A6D62369}" destId="{F915D714-D5F8-482A-98C1-C5184CB2F5A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4BDB4E-E4AF-49E4-88B7-2F63A8A4700E}">
      <dsp:nvSpPr>
        <dsp:cNvPr id="0" name=""/>
        <dsp:cNvSpPr/>
      </dsp:nvSpPr>
      <dsp:spPr>
        <a:xfrm>
          <a:off x="3532598" y="2479224"/>
          <a:ext cx="2499339" cy="433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884"/>
              </a:lnTo>
              <a:lnTo>
                <a:pt x="2499339" y="216884"/>
              </a:lnTo>
              <a:lnTo>
                <a:pt x="2499339" y="4337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ABFC275-0F98-4A3D-A0BE-419DCE583B2F}">
      <dsp:nvSpPr>
        <dsp:cNvPr id="0" name=""/>
        <dsp:cNvSpPr/>
      </dsp:nvSpPr>
      <dsp:spPr>
        <a:xfrm>
          <a:off x="3486878" y="2479224"/>
          <a:ext cx="91440" cy="43376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3376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C665C6-A723-4879-99CA-FEA27C5A73E9}">
      <dsp:nvSpPr>
        <dsp:cNvPr id="0" name=""/>
        <dsp:cNvSpPr/>
      </dsp:nvSpPr>
      <dsp:spPr>
        <a:xfrm>
          <a:off x="1065048" y="2479224"/>
          <a:ext cx="2467550" cy="423173"/>
        </a:xfrm>
        <a:custGeom>
          <a:avLst/>
          <a:gdLst/>
          <a:ahLst/>
          <a:cxnLst/>
          <a:rect l="0" t="0" r="0" b="0"/>
          <a:pathLst>
            <a:path>
              <a:moveTo>
                <a:pt x="2467550" y="0"/>
              </a:moveTo>
              <a:lnTo>
                <a:pt x="2467550" y="206288"/>
              </a:lnTo>
              <a:lnTo>
                <a:pt x="0" y="206288"/>
              </a:lnTo>
              <a:lnTo>
                <a:pt x="0" y="42317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9F1C97-EAB1-4E8C-8621-B40FD009E747}">
      <dsp:nvSpPr>
        <dsp:cNvPr id="0" name=""/>
        <dsp:cNvSpPr/>
      </dsp:nvSpPr>
      <dsp:spPr>
        <a:xfrm>
          <a:off x="2067954" y="1139929"/>
          <a:ext cx="2929287" cy="1339294"/>
        </a:xfrm>
        <a:prstGeom prst="rect">
          <a:avLst/>
        </a:prstGeom>
        <a:solidFill>
          <a:srgbClr val="FFD9D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4000" b="1" kern="1200" dirty="0">
              <a:solidFill>
                <a:schemeClr val="accent6">
                  <a:lumMod val="50000"/>
                </a:schemeClr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rPr>
            <a:t>藥物分類</a:t>
          </a:r>
          <a:endParaRPr lang="zh-HK" altLang="en-US" sz="4000" b="1" kern="1200" dirty="0">
            <a:solidFill>
              <a:schemeClr val="accent6">
                <a:lumMod val="50000"/>
              </a:schemeClr>
            </a:solidFill>
            <a:latin typeface="華康中黑體(P)-UN" panose="020B0500000000000000" pitchFamily="34" charset="-120"/>
            <a:ea typeface="微軟正黑體" panose="020B0604030504040204" pitchFamily="34" charset="-120"/>
            <a:cs typeface="華康中黑體(P)-UN" panose="020B0500000000000000" pitchFamily="34" charset="-120"/>
          </a:endParaRPr>
        </a:p>
      </dsp:txBody>
      <dsp:txXfrm>
        <a:off x="2067954" y="1139929"/>
        <a:ext cx="2929287" cy="1339294"/>
      </dsp:txXfrm>
    </dsp:sp>
    <dsp:sp modelId="{73F578AE-028C-4EBA-B445-29CE3BE3830C}">
      <dsp:nvSpPr>
        <dsp:cNvPr id="0" name=""/>
        <dsp:cNvSpPr/>
      </dsp:nvSpPr>
      <dsp:spPr>
        <a:xfrm>
          <a:off x="32263" y="2902397"/>
          <a:ext cx="2065569" cy="1032784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itchFamily="34" charset="0"/>
            <a:buNone/>
          </a:pPr>
          <a:r>
            <a:rPr lang="zh-TW" altLang="en-US" sz="3800" b="1" kern="1200" dirty="0">
              <a:solidFill>
                <a:schemeClr val="accent1">
                  <a:lumMod val="50000"/>
                </a:schemeClr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rPr>
            <a:t>興奮劑</a:t>
          </a:r>
          <a:endParaRPr lang="zh-HK" altLang="en-US" sz="3800" b="1" kern="1200" dirty="0">
            <a:solidFill>
              <a:schemeClr val="accent1">
                <a:lumMod val="50000"/>
              </a:schemeClr>
            </a:solidFill>
            <a:latin typeface="華康中黑體(P)-UN" panose="020B0500000000000000" pitchFamily="34" charset="-120"/>
            <a:ea typeface="微軟正黑體" panose="020B0604030504040204" pitchFamily="34" charset="-120"/>
            <a:cs typeface="華康中黑體(P)-UN" panose="020B0500000000000000" pitchFamily="34" charset="-120"/>
          </a:endParaRPr>
        </a:p>
      </dsp:txBody>
      <dsp:txXfrm>
        <a:off x="32263" y="2902397"/>
        <a:ext cx="2065569" cy="1032784"/>
      </dsp:txXfrm>
    </dsp:sp>
    <dsp:sp modelId="{7B944EF6-DFD6-4941-9B2F-A74150E11101}">
      <dsp:nvSpPr>
        <dsp:cNvPr id="0" name=""/>
        <dsp:cNvSpPr/>
      </dsp:nvSpPr>
      <dsp:spPr>
        <a:xfrm>
          <a:off x="2499813" y="2912993"/>
          <a:ext cx="2065569" cy="1032784"/>
        </a:xfrm>
        <a:prstGeom prst="rect">
          <a:avLst/>
        </a:prstGeom>
        <a:solidFill>
          <a:srgbClr val="DCDCF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800" b="1" kern="1200" dirty="0">
              <a:solidFill>
                <a:srgbClr val="7030A0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rPr>
            <a:t>鎮抑劑</a:t>
          </a:r>
        </a:p>
      </dsp:txBody>
      <dsp:txXfrm>
        <a:off x="2499813" y="2912993"/>
        <a:ext cx="2065569" cy="1032784"/>
      </dsp:txXfrm>
    </dsp:sp>
    <dsp:sp modelId="{AB26A4A6-8478-43A7-83E5-5CC932C308D4}">
      <dsp:nvSpPr>
        <dsp:cNvPr id="0" name=""/>
        <dsp:cNvSpPr/>
      </dsp:nvSpPr>
      <dsp:spPr>
        <a:xfrm>
          <a:off x="4999152" y="2912993"/>
          <a:ext cx="2065569" cy="1032784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3800" b="1" kern="1200" dirty="0">
              <a:solidFill>
                <a:schemeClr val="accent4">
                  <a:lumMod val="50000"/>
                </a:schemeClr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rPr>
            <a:t>迷幻劑</a:t>
          </a:r>
        </a:p>
      </dsp:txBody>
      <dsp:txXfrm>
        <a:off x="4999152" y="2912993"/>
        <a:ext cx="2065569" cy="10327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E81909D8-D67D-48AA-83B9-62867F2126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21669BE-D28F-4092-9A40-327C1F7ED6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3E46D3-2C4C-411D-BF20-0474589BA16C}" type="datetimeFigureOut">
              <a:rPr lang="zh-HK" altLang="en-US" smtClean="0">
                <a:ea typeface="微軟正黑體" panose="020B0604030504040204" pitchFamily="34" charset="-120"/>
              </a:rPr>
              <a:pPr/>
              <a:t>29/9/2021</a:t>
            </a:fld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2D665C03-49E8-487F-A828-CF2BD41138F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B842F6DD-C5DF-4053-9431-DB45F49494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30DD76-C99D-40E0-B955-7564E119BC0B}" type="slidenum">
              <a:rPr lang="zh-HK" altLang="en-US" smtClean="0">
                <a:ea typeface="微軟正黑體" panose="020B0604030504040204" pitchFamily="34" charset="-120"/>
              </a:rPr>
              <a:pPr/>
              <a:t>‹#›</a:t>
            </a:fld>
            <a:endParaRPr lang="zh-HK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86271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622516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4</a:t>
            </a:fld>
            <a:endParaRPr lang="zh-TW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152670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HK" sz="1100" kern="100" dirty="0">
              <a:effectLst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6853439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D6E1823E-F282-4567-860D-268C8BD891D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8D0753-64C5-4D25-90C6-78619EE6C8DC}" type="slidenum">
              <a:rPr lang="en-US" altLang="zh-TW">
                <a:ea typeface="微軟正黑體" panose="020B0604030504040204" pitchFamily="34" charset="-120"/>
              </a:rPr>
              <a:pPr/>
              <a:t>14</a:t>
            </a:fld>
            <a:endParaRPr lang="en-US" altLang="zh-TW">
              <a:ea typeface="微軟正黑體" panose="020B0604030504040204" pitchFamily="34" charset="-120"/>
            </a:endParaRPr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5B8DF9BD-B3D7-406B-A20C-9705703ACB2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32190F60-B26C-4AD2-8E9A-C36E750B9F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HK" altLang="zh-HK" dirty="0"/>
          </a:p>
        </p:txBody>
      </p:sp>
    </p:spTree>
    <p:extLst>
      <p:ext uri="{BB962C8B-B14F-4D97-AF65-F5344CB8AC3E}">
        <p14:creationId xmlns:p14="http://schemas.microsoft.com/office/powerpoint/2010/main" val="24610870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185633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143945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投影片影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1662743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/>
            <a:endParaRPr lang="zh-HK" altLang="en-US" i="1" dirty="0"/>
          </a:p>
        </p:txBody>
      </p:sp>
    </p:spTree>
    <p:extLst>
      <p:ext uri="{BB962C8B-B14F-4D97-AF65-F5344CB8AC3E}">
        <p14:creationId xmlns:p14="http://schemas.microsoft.com/office/powerpoint/2010/main" val="37207911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/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602162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21707678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22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8379293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649731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5</a:t>
            </a:fld>
            <a:endParaRPr lang="zh-TW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005440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4179661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25</a:t>
            </a:fld>
            <a:endParaRPr lang="zh-TW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105993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26</a:t>
            </a:fld>
            <a:endParaRPr lang="zh-TW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902270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HK" dirty="0"/>
          </a:p>
        </p:txBody>
      </p:sp>
    </p:spTree>
    <p:extLst>
      <p:ext uri="{BB962C8B-B14F-4D97-AF65-F5344CB8AC3E}">
        <p14:creationId xmlns:p14="http://schemas.microsoft.com/office/powerpoint/2010/main" val="3780477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942614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29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01193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30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999062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31</a:t>
            </a:fld>
            <a:endParaRPr lang="zh-TW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713628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TW" sz="1800" kern="100" dirty="0">
              <a:effectLst/>
              <a:latin typeface="Calibri" panose="020F0502020204030204" pitchFamily="34" charset="0"/>
              <a:ea typeface="微軟正黑體" panose="020B0604030504040204" pitchFamily="34" charset="-120"/>
            </a:endParaRPr>
          </a:p>
          <a:p>
            <a:pPr marL="139700" indent="0">
              <a:buNone/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08615858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33</a:t>
            </a:fld>
            <a:endParaRPr lang="zh-TW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533003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6849546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lnSpc>
                <a:spcPct val="115000"/>
              </a:lnSpc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6878843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67528713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36</a:t>
            </a:fld>
            <a:endParaRPr lang="zh-TW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10736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8099605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236830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39</a:t>
            </a:fld>
            <a:endParaRPr lang="zh-TW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4818092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0510"/>
            <a:endParaRPr lang="zh-TW" altLang="zh-HK" sz="1200" kern="100" dirty="0">
              <a:effectLst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6415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endParaRPr lang="en-US" altLang="zh-TW" sz="800" b="1" dirty="0">
              <a:solidFill>
                <a:schemeClr val="tx1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1B7C938-5EF5-4D74-BBAA-0164F5C68F13}" type="slidenum">
              <a:rPr lang="zh-TW" altLang="en-US" smtClean="0">
                <a:ea typeface="微軟正黑體" panose="020B0604030504040204" pitchFamily="34" charset="-120"/>
              </a:rPr>
              <a:pPr/>
              <a:t>42</a:t>
            </a:fld>
            <a:endParaRPr lang="zh-TW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889304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43</a:t>
            </a:fld>
            <a:endParaRPr lang="zh-TW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6107361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5713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itchFamily="34" charset="0"/>
              <a:buNone/>
              <a:tabLst/>
              <a:defRPr/>
            </a:pPr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9E6B2A-EF3E-48B7-B9D7-013B2FFD492F}" type="slidenum">
              <a:rPr lang="zh-TW" altLang="en-US" smtClean="0">
                <a:ea typeface="微軟正黑體" panose="020B0604030504040204" pitchFamily="34" charset="-120"/>
              </a:rPr>
              <a:pPr>
                <a:defRPr/>
              </a:pPr>
              <a:t>7</a:t>
            </a:fld>
            <a:endParaRPr lang="zh-TW" altLang="en-US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154168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endParaRPr lang="en-US" altLang="zh-TW" sz="1200" kern="100" dirty="0">
              <a:effectLst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12467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US" altLang="zh-HK" sz="1100" u="none" strike="noStrike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 </a:t>
            </a:r>
            <a:endParaRPr lang="zh-TW" altLang="zh-HK" sz="1100" kern="100" dirty="0">
              <a:effectLst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9911273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buFont typeface="Calibri" panose="020F0502020204030204" pitchFamily="34" charset="0"/>
              <a:buChar char="-"/>
            </a:pPr>
            <a:r>
              <a:rPr lang="en-US" altLang="zh-HK" sz="1100" u="none" strike="noStrike" kern="100" dirty="0"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 </a:t>
            </a:r>
            <a:endParaRPr lang="zh-TW" altLang="zh-HK" sz="1100" kern="100" dirty="0">
              <a:effectLst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24192266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7176011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0400309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88986702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78580123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418147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9346571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1000200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34751618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317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tabLst/>
              <a:defRPr/>
            </a:pPr>
            <a:endParaRPr lang="zh-TW" altLang="zh-HK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0904115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zh-HK" sz="1100" kern="100" dirty="0">
              <a:effectLst/>
              <a:latin typeface="Calibri" panose="020F0502020204030204" pitchFamily="34" charset="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endParaRPr lang="zh-HK" altLang="en-US" dirty="0"/>
          </a:p>
        </p:txBody>
      </p:sp>
    </p:spTree>
    <p:extLst>
      <p:ext uri="{BB962C8B-B14F-4D97-AF65-F5344CB8AC3E}">
        <p14:creationId xmlns:p14="http://schemas.microsoft.com/office/powerpoint/2010/main" val="2042131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2EB0C2B-D692-4C48-8479-CA516DA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250DD16-6CA5-4F60-BF4B-332914B5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263E6A-F62B-4E2B-96AE-BC7DEDCC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DCD81B8-A0EC-4C60-B68E-4ED6DB152A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8CD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4" descr="LEAP Forward Logo_Colour_Bilingual_Horizontal.png">
            <a:extLst>
              <a:ext uri="{FF2B5EF4-FFF2-40B4-BE49-F238E27FC236}">
                <a16:creationId xmlns:a16="http://schemas.microsoft.com/office/drawing/2014/main" id="{D3B7BFA6-E9EE-4291-934F-47D9AA210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25" y="111381"/>
            <a:ext cx="1868673" cy="92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411258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64718E-D29E-4ED4-8BE0-C2FB01E9C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B7C4912-4E27-470B-93FA-C5767A67A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84F6068-4B89-4688-B3C6-C0A994CFDC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10A3911-DA64-4E39-90E3-76152FD10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DCE3-DFB6-41AE-AE88-9FA655D172C9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877864C-C0C1-448D-A53B-DC38D405E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DBE06E1-E643-4918-9237-385616157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5151669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DA8398-1872-4476-A01E-8AC0AAE50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82677E06-B64A-48F3-8B98-0872950C2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2292C98-D8AD-444A-AE40-B346E4C85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7FAFB06-71EB-4E20-A395-F2B681A8DA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DCE3-DFB6-41AE-AE88-9FA655D172C9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93DC61D-3CAB-4126-8701-D180F06C7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F3C9BB4C-FD33-4D53-9699-02848545A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5634813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6EF7E72-0E2F-4A2C-B15B-E8D5895D5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AA9D73B-EA3B-438A-B68C-B56E7786AA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019DCBC-CFE2-48FA-8014-43D12A98E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DCE3-DFB6-41AE-AE88-9FA655D172C9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0B9208B-2D09-4A37-B79F-806D747C1A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8C17E1A-A254-4A91-98DD-504868EED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005076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D493321-E877-4F0C-A87B-FA15BEFF87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E5CA512E-E21A-49C9-876C-5615D40BB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8CC5210-FAF5-409E-BD36-A4A36D06EC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DCE3-DFB6-41AE-AE88-9FA655D172C9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3B7224F-C37D-4896-8F08-F87E24C7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124EE13-294F-4D95-83E9-0769A5026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2410047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Ref idx="1001">
        <a:schemeClr val="bg1"/>
      </p:bgRef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4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pic>
        <p:nvPicPr>
          <p:cNvPr id="3" name="圖片 4" descr="LEAP Forward Logo_Colour_Bilingual_Horizontal.png">
            <a:extLst>
              <a:ext uri="{FF2B5EF4-FFF2-40B4-BE49-F238E27FC236}">
                <a16:creationId xmlns:a16="http://schemas.microsoft.com/office/drawing/2014/main" id="{2793F3B3-894C-467F-8F3A-E26D150B7EB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363" y="151641"/>
            <a:ext cx="1335032" cy="65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50587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8404384" y="46736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body" idx="1"/>
          </p:nvPr>
        </p:nvSpPr>
        <p:spPr>
          <a:xfrm>
            <a:off x="855300" y="4011550"/>
            <a:ext cx="7831500" cy="3591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rtl="0">
              <a:spcBef>
                <a:spcPts val="360"/>
              </a:spcBef>
              <a:spcAft>
                <a:spcPts val="600"/>
              </a:spcAft>
              <a:buClr>
                <a:schemeClr val="dk1"/>
              </a:buClr>
              <a:buSzPts val="1600"/>
              <a:buNone/>
              <a:defRPr sz="1600"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85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2EB0C2B-D692-4C48-8479-CA516DA4C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16300-4F9C-4B99-8FC2-BF2F773F179B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0250DD16-6CA5-4F60-BF4B-332914B59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58263E6A-F62B-4E2B-96AE-BC7DEDCC0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DCD81B8-A0EC-4C60-B68E-4ED6DB152AA4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8CD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4" descr="LEAP Forward Logo_Colour_Bilingual_Horizontal.png">
            <a:extLst>
              <a:ext uri="{FF2B5EF4-FFF2-40B4-BE49-F238E27FC236}">
                <a16:creationId xmlns:a16="http://schemas.microsoft.com/office/drawing/2014/main" id="{D3B7BFA6-E9EE-4291-934F-47D9AA2100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25" y="111381"/>
            <a:ext cx="1868673" cy="92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0733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A010DF-F25E-4D94-98A5-B0CD8CBF11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8CD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6DAA34-7F03-4B00-9AF9-8867C6DD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86394B7-8151-4B88-8B11-96DBE3D1B326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32968D8-40FF-4C7B-A7CD-D4A02872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pic>
        <p:nvPicPr>
          <p:cNvPr id="7" name="圖片 6" descr="LEAP Forward Logo_Colour_Bilingual_Horizontal.png">
            <a:extLst>
              <a:ext uri="{FF2B5EF4-FFF2-40B4-BE49-F238E27FC236}">
                <a16:creationId xmlns:a16="http://schemas.microsoft.com/office/drawing/2014/main" id="{F812AB54-86EA-4B17-A63A-1346A67D29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8" y="172642"/>
            <a:ext cx="1540417" cy="75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CB60C9F-6972-4116-9DFE-678FBE6E85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" y="4496234"/>
            <a:ext cx="1862826" cy="571017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9C047295-8398-4730-8AB2-0B7AD24E2270}"/>
              </a:ext>
            </a:extLst>
          </p:cNvPr>
          <p:cNvSpPr/>
          <p:nvPr userDrawn="1"/>
        </p:nvSpPr>
        <p:spPr>
          <a:xfrm>
            <a:off x="-152118" y="-187840"/>
            <a:ext cx="1638018" cy="1638018"/>
          </a:xfrm>
          <a:prstGeom prst="ellipse">
            <a:avLst/>
          </a:prstGeom>
          <a:solidFill>
            <a:srgbClr val="FFD8CD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1" name="投影片編號版面配置區 1">
            <a:extLst>
              <a:ext uri="{FF2B5EF4-FFF2-40B4-BE49-F238E27FC236}">
                <a16:creationId xmlns:a16="http://schemas.microsoft.com/office/drawing/2014/main" id="{38C41A2C-776F-4DB4-9721-1F6061CA4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17645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66D75E-D106-419B-8E05-5172ACACEA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8568478-FB40-4EC7-A493-68D599CB33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21D1B32-260B-492B-973A-7C4DADACB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AF6A-CC13-4872-9108-3D558BBD9F03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5218E91-D551-47CF-9F75-FC3F0BE04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A02D67-AEE6-4154-B54B-F5446B252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80558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582AB64-82AE-4504-BFF7-188D197C5F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7DDE1FD-E402-40AB-AA03-ECA2FD2C2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1DB9F2F-C2A6-4D52-BE42-D95C05726A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69EB57-3276-468F-9188-8688867B6F51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2EF42C-11AF-44AE-B5D1-B0B9FB42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FBDBFDA-4AA2-4E88-94CA-9C7AB09D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03298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85A010DF-F25E-4D94-98A5-B0CD8CBF1116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8CD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46DAA34-7F03-4B00-9AF9-8867C6DD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9/29/2021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32968D8-40FF-4C7B-A7CD-D4A028722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08FC412-5049-4332-B79F-88418BC90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  <p:pic>
        <p:nvPicPr>
          <p:cNvPr id="7" name="圖片 6" descr="LEAP Forward Logo_Colour_Bilingual_Horizontal.png">
            <a:extLst>
              <a:ext uri="{FF2B5EF4-FFF2-40B4-BE49-F238E27FC236}">
                <a16:creationId xmlns:a16="http://schemas.microsoft.com/office/drawing/2014/main" id="{F812AB54-86EA-4B17-A63A-1346A67D29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8" y="172642"/>
            <a:ext cx="1540417" cy="75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1CB60C9F-6972-4116-9DFE-678FBE6E85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" y="4496234"/>
            <a:ext cx="1862826" cy="571017"/>
          </a:xfrm>
          <a:prstGeom prst="rect">
            <a:avLst/>
          </a:prstGeom>
        </p:spPr>
      </p:pic>
      <p:sp>
        <p:nvSpPr>
          <p:cNvPr id="10" name="橢圓 9">
            <a:extLst>
              <a:ext uri="{FF2B5EF4-FFF2-40B4-BE49-F238E27FC236}">
                <a16:creationId xmlns:a16="http://schemas.microsoft.com/office/drawing/2014/main" id="{9C047295-8398-4730-8AB2-0B7AD24E2270}"/>
              </a:ext>
            </a:extLst>
          </p:cNvPr>
          <p:cNvSpPr/>
          <p:nvPr userDrawn="1"/>
        </p:nvSpPr>
        <p:spPr>
          <a:xfrm>
            <a:off x="-152118" y="-187840"/>
            <a:ext cx="1638018" cy="1638018"/>
          </a:xfrm>
          <a:prstGeom prst="ellipse">
            <a:avLst/>
          </a:prstGeom>
          <a:solidFill>
            <a:srgbClr val="FFD8CD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0777959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7097CC8-CD7A-4B7C-BC25-4B95B0A7B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C10371A-A88F-4110-99BE-897A7AF796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A4B07DF-652A-4884-864D-055E67F0C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04F44-05AC-44CC-915C-53649344D43C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0C83F9A-20B1-44D2-905F-46C90249E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8ADBEC5-FC7B-4B8F-82D2-824DE37B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386287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2FF9E2C-D81E-40C9-A14D-30CD411DA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5959229-3EC9-4FB8-B36E-4C0711C178A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55C6507-206A-4EA7-A390-F4FDBD1C0A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B56832F-877A-415C-A77D-30BFE7A22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7073B-A687-455A-88F2-264F0D0022AB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8CC53FA1-5F46-4E61-A45E-139332B02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47042E6-2BEC-430B-AEE7-D98F37603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763049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42125D-9105-4B68-ACF9-2EC9360D8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56D045F-5D8E-4E23-9539-3FE53C8A8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E6C6A350-BF18-47DB-9818-2A8741FC6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634E43C-6500-46C8-9AF6-4B207410302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885CB41-D247-4DF2-BEB4-C37466CB20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1D3C714B-4606-41BC-A8F5-AF00133A8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8C767-5171-45D9-87BD-83E219A53700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A878ECD-A2DD-4A05-B961-84CF72847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6D53744-4FDE-48BA-9C60-98A8542CA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41448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6088569-FCD1-47B5-8238-FA11FD3F19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D045421-5714-421B-B382-17C8CF30C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DDD9D5DD-B99C-414D-A7B2-8E49D53F0A24}" type="datetime1">
              <a:rPr lang="en-US" altLang="zh-TW" smtClean="0"/>
              <a:t>9/29/2021</a:t>
            </a:fld>
            <a:endParaRPr lang="en-US" altLang="zh-TW" dirty="0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0DDD01DC-6677-46A3-8EC1-65CF2BFA3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endParaRPr lang="en-US" altLang="zh-TW" dirty="0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A42B997E-E262-4F68-9CA1-20852ED8D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D88795E4-5BE0-4CFD-9331-E9D5A605DB4D}" type="slidenum">
              <a:rPr lang="en-US" altLang="zh-TW" smtClean="0"/>
              <a:pPr>
                <a:defRPr/>
              </a:pPr>
              <a:t>‹#›</a:t>
            </a:fld>
            <a:endParaRPr lang="en-US" altLang="zh-TW" sz="1050" dirty="0"/>
          </a:p>
        </p:txBody>
      </p:sp>
    </p:spTree>
    <p:extLst>
      <p:ext uri="{BB962C8B-B14F-4D97-AF65-F5344CB8AC3E}">
        <p14:creationId xmlns:p14="http://schemas.microsoft.com/office/powerpoint/2010/main" val="261705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0D1A684-CF1B-4622-8CEE-0293D9E43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37F9DF-375F-40C0-B15B-3266A8E786F1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D239B0BF-17C0-4E42-BAB3-A20E9CBC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92BA8835-B513-4CE2-9865-4663382DA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519701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111E11-CF9B-4ADB-98DD-5E9D9D30D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7F487C2-4CC2-4524-B780-447C8DDA7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20E19917-33FD-4B37-8A4A-DD37BEFBF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6318479A-13B5-4F6F-87CF-29FAF6FD61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EFF3-C72E-40FC-8FA8-A41AA2815A5E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0A17F926-333C-41CD-AD35-F8208CC87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40BB6FDB-E6B7-4C01-B6F3-74183B7A2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70275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C671C5-7487-4D45-9DC4-9AF5D847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09207742-15F7-4468-9D9A-AF76ED95D0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DD398B3C-B3AC-4EAB-963F-9534AEC41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7D7BEC12-7895-4B0E-A9C6-C25B5A694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7633C-5DFF-49D4-9CEC-D25CBB79AFFD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408075D-53D9-49F7-A27C-F6B94D18B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9C55AC2-5958-4D3D-9D03-A1CF1E9F2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96278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E4538B2-7657-42AE-A09E-78D0651C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91B54372-7FC8-4E76-AB3D-D3EF776C4D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911BF22-408D-427B-903C-564061B61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4BB91-5552-4924-9B56-E0C1CB692300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CB87CE1B-0E5D-4A4C-AAAD-774D9D572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6608316-844B-4AFC-A2CD-0CC6F54E3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558188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AA6D1486-BFE1-408D-89F3-6ABA8ED3FC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3E1DC695-547B-4F82-875A-46473135D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3289CCA-A99E-4C20-92CB-781D38844C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95DB01-9DC6-4795-8DE1-C04D35EA1307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257022-C2E5-4ECE-86D5-08D362AB8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61E2902-3AC3-41B2-8C56-45A3B69FC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46226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21666F1-B14D-450B-A90D-37506A1CA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878600C-BEF5-4D58-9917-C7F35CC3BC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898F643-60D9-49A2-BCEC-691B427EA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61D18B6-AA20-41BA-9FAF-1AAAE77B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TW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0539FBF-5B70-41EF-A1C0-2F7BD5211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5959FF47-FBEA-4456-8D88-E7927546FEEA}" type="slidenum">
              <a:rPr lang="en-US" altLang="zh-TW" smtClean="0"/>
              <a:pPr>
                <a:defRPr/>
              </a:pPr>
              <a:t>‹#›</a:t>
            </a:fld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183976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44ECA26-7FAD-41C5-9842-B1A4E613C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FA0063B-4C4F-4E56-A3B3-1E56C0A9CB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25FC006-62B2-4319-B7BD-9D79CEA6BE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DCE3-DFB6-41AE-AE88-9FA655D172C9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5BEA91D6-366F-4A2F-8DED-8B0DB6413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4947634-0352-4799-BFA4-E07E79E09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7558694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BEAB9C1-4406-4DC2-8938-32A2CD5DB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0ECE724-ADEC-4C2C-B412-E0A87F1EA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C84EECA-F860-4CEC-9CC1-7235DEF1F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DCE3-DFB6-41AE-AE88-9FA655D172C9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0B994A1-AB8E-445A-BD69-BE27F43CD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BFEDEAD-625C-4424-B4E5-CF8DF66F3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3474579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20E5C9D-E3B2-4423-BFB7-547254246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656F2EE-44CA-470D-A7E0-3FAB6C768D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E71933A-11BF-4E44-B75A-23449A17FF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F5BAE04-CC73-4EC0-A18E-8C125B9B7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DCE3-DFB6-41AE-AE88-9FA655D172C9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376C4048-1CE4-4B47-8853-197A130B2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CED58C35-1CA0-4338-A02B-D300DE743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0518529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24B902-85EE-49B8-8455-E42C166A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52C5C87D-0293-4DA7-9567-382E6FA849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F25E791C-D3F4-4F81-9454-451F7A205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B97A1DA1-CFAE-4771-8CE7-816973E04B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DEEA78F4-0B4A-4081-A834-4AFCB1885E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A5ECD834-788F-4F9C-AD97-4DCFC1A94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DCE3-DFB6-41AE-AE88-9FA655D172C9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99F24E9-3CD0-4DEC-8795-184EBCE8F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E6E79B6A-C1DA-40B7-9506-3B42480DE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6312362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CFFD2E7-7167-46B5-9E2B-747890A3D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C29C840B-0022-4E23-95C5-5C2EC5081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3DCE3-DFB6-41AE-AE88-9FA655D172C9}" type="datetimeFigureOut">
              <a:rPr lang="zh-TW" altLang="en-US" smtClean="0"/>
              <a:t>2021/9/29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1845F2AB-B1CD-4F16-85DB-BAE084766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705F1B1-F373-4021-A015-5516A93CC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741012278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32AED9C-105D-441C-8747-A54FCFBD61A3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8CD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989223F7-FDF8-4A63-A130-AEA1B3421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67DFC25-B712-487A-A80D-CD00AD5D1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B0A1F58-EAC5-41D2-B9D4-E86E609D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微軟正黑體" panose="020B0604030504040204" pitchFamily="34" charset="-120"/>
              </a:defRPr>
            </a:lvl1pPr>
          </a:lstStyle>
          <a:p>
            <a:pPr>
              <a:defRPr/>
            </a:pPr>
            <a:fld id="{8673F7E9-A6DD-41F1-A77F-91988740EE14}" type="slidenum">
              <a:rPr lang="zh-TW" altLang="en-US" smtClean="0"/>
              <a:pPr>
                <a:defRPr/>
              </a:pPr>
              <a:t>‹#›</a:t>
            </a:fld>
            <a:endParaRPr lang="zh-TW" altLang="en-US" dirty="0"/>
          </a:p>
        </p:txBody>
      </p:sp>
      <p:pic>
        <p:nvPicPr>
          <p:cNvPr id="5" name="圖片 4" descr="LEAP Forward Logo_Colour_Bilingual_Horizontal.png">
            <a:extLst>
              <a:ext uri="{FF2B5EF4-FFF2-40B4-BE49-F238E27FC236}">
                <a16:creationId xmlns:a16="http://schemas.microsoft.com/office/drawing/2014/main" id="{C502AEE6-D0FD-4810-A5A6-7FD56D1DB5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838" y="172642"/>
            <a:ext cx="1540417" cy="759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0766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51494D52-4746-41AC-A054-F3E610F09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1E067E4-364C-4B11-A05C-39A5B0E38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367254A-2480-425A-9EDA-0CEDB21B0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fld id="{FC43DCE3-DFB6-41AE-AE88-9FA655D172C9}" type="datetimeFigureOut">
              <a:rPr lang="zh-TW" altLang="en-US" smtClean="0"/>
              <a:pPr/>
              <a:t>2021/9/29</a:t>
            </a:fld>
            <a:endParaRPr lang="zh-TW" alt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C7A8457-7D2E-4A7A-AE81-5D80341EC7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微軟正黑體" panose="020B0604030504040204" pitchFamily="34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3CBDC83-9404-4362-BCE2-6703A2312A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1505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2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cut/>
      </p:transition>
    </mc:Choice>
    <mc:Fallback xmlns="">
      <p:transition spd="slow">
        <p:cut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微軟正黑體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5BAFFE8-C50F-4D5D-A480-371D259EF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9AF815E-997C-4BBE-AD4F-6EDE9C089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00BE4F4-7868-4E19-8F01-832FBF55E5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79ACD-1370-4842-BC11-4494B76AFD5F}" type="datetime1">
              <a:rPr lang="en-US" altLang="zh-HK" smtClean="0"/>
              <a:t>9/29/2021</a:t>
            </a:fld>
            <a:endParaRPr lang="en-US" dirty="0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9B5F827-D99F-4FAA-8DF9-A6D7D1731E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7AAF414-201A-451C-B075-C2600E4868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6990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</p:sldLayoutIdLst>
  <p:transition>
    <p:fade thruBlk="1"/>
  </p:transition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微軟正黑體" panose="020B0604030504040204" pitchFamily="34" charset="-120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微軟正黑體" panose="020B0604030504040204" pitchFamily="34" charset="-120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chart" Target="../charts/chart1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2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wmf"/><Relationship Id="rId3" Type="http://schemas.openxmlformats.org/officeDocument/2006/relationships/image" Target="../media/image42.wmf"/><Relationship Id="rId7" Type="http://schemas.openxmlformats.org/officeDocument/2006/relationships/image" Target="../media/image70.w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wmf"/><Relationship Id="rId5" Type="http://schemas.openxmlformats.org/officeDocument/2006/relationships/image" Target="../media/image68.wmf"/><Relationship Id="rId10" Type="http://schemas.openxmlformats.org/officeDocument/2006/relationships/image" Target="../media/image73.jpeg"/><Relationship Id="rId4" Type="http://schemas.openxmlformats.org/officeDocument/2006/relationships/image" Target="../media/image43.wmf"/><Relationship Id="rId9" Type="http://schemas.openxmlformats.org/officeDocument/2006/relationships/image" Target="../media/image7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1.png"/><Relationship Id="rId4" Type="http://schemas.openxmlformats.org/officeDocument/2006/relationships/image" Target="../media/image7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d.gov.hk/tc/usefullink.htm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44306F15-AB96-4E47-B958-781C0F69392C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8CD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3" name="圖片 4" descr="LEAP Forward Logo_Colour_Bilingual_Horizontal.png">
            <a:extLst>
              <a:ext uri="{FF2B5EF4-FFF2-40B4-BE49-F238E27FC236}">
                <a16:creationId xmlns:a16="http://schemas.microsoft.com/office/drawing/2014/main" id="{7DABA738-5820-4E83-B6D2-2C6BBDA7CD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346" y="677331"/>
            <a:ext cx="6294276" cy="310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6" descr="C:\Users\jeanie\Desktop\LEAP Facebook.jpg">
            <a:extLst>
              <a:ext uri="{FF2B5EF4-FFF2-40B4-BE49-F238E27FC236}">
                <a16:creationId xmlns:a16="http://schemas.microsoft.com/office/drawing/2014/main" id="{1F7B66EC-C9DE-4A00-8011-2075056F1F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83" y="4749209"/>
            <a:ext cx="1153205" cy="25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073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DA3D82C-0567-4A0D-BCD0-F0CCE500BC37}"/>
              </a:ext>
            </a:extLst>
          </p:cNvPr>
          <p:cNvSpPr/>
          <p:nvPr/>
        </p:nvSpPr>
        <p:spPr>
          <a:xfrm>
            <a:off x="421239" y="400692"/>
            <a:ext cx="1851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6891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9900"/>
              </a:buClr>
              <a:buSzPct val="95000"/>
            </a:pPr>
            <a:r>
              <a:rPr lang="zh-TW" altLang="en-US" sz="4000" b="1" kern="1200" dirty="0">
                <a:solidFill>
                  <a:srgbClr val="7030A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鎮抑劑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5673142-C93E-4AE4-8EBB-1DF233582D50}"/>
              </a:ext>
            </a:extLst>
          </p:cNvPr>
          <p:cNvSpPr/>
          <p:nvPr/>
        </p:nvSpPr>
        <p:spPr>
          <a:xfrm>
            <a:off x="5099940" y="1057159"/>
            <a:ext cx="3497834" cy="2261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zh-HK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抑壓神經系統</a:t>
            </a:r>
            <a:endParaRPr lang="en-US" altLang="zh-TW" sz="2200" dirty="0">
              <a:solidFill>
                <a:srgbClr val="4F302B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en-US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心跳及呼吸</a:t>
            </a:r>
            <a:endParaRPr lang="en-US" altLang="zh-TW" sz="2200" dirty="0">
              <a:solidFill>
                <a:srgbClr val="4F302B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zh-HK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行動</a:t>
            </a:r>
            <a:r>
              <a:rPr lang="zh-TW" altLang="en-US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及</a:t>
            </a:r>
            <a:r>
              <a:rPr lang="zh-TW" altLang="zh-HK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反應遲鈍</a:t>
            </a:r>
            <a:endParaRPr lang="en-US" altLang="zh-TW" sz="2200" dirty="0">
              <a:solidFill>
                <a:srgbClr val="4F302B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en-US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影響</a:t>
            </a:r>
            <a:r>
              <a:rPr lang="zh-TW" altLang="zh-HK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判斷力　　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92D3D58-2184-4DB6-B000-09DFC81BC943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200" y="1231200"/>
            <a:ext cx="4320000" cy="2880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DD6D6CD-B136-4581-BBD6-6C70E80D8A55}"/>
              </a:ext>
            </a:extLst>
          </p:cNvPr>
          <p:cNvSpPr/>
          <p:nvPr/>
        </p:nvSpPr>
        <p:spPr>
          <a:xfrm rot="20743262">
            <a:off x="7873931" y="4131156"/>
            <a:ext cx="1847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HK" altLang="en-US" sz="44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289BA6-6CDB-4CA8-B24A-813180D7B487}"/>
              </a:ext>
            </a:extLst>
          </p:cNvPr>
          <p:cNvSpPr/>
          <p:nvPr/>
        </p:nvSpPr>
        <p:spPr>
          <a:xfrm>
            <a:off x="7060361" y="1724516"/>
            <a:ext cx="4262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1" dirty="0">
                <a:solidFill>
                  <a:srgbClr val="7030A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  <a:sym typeface="Wingdings" pitchFamily="2" charset="2"/>
              </a:rPr>
              <a:t></a:t>
            </a:r>
            <a:endParaRPr lang="zh-HK" altLang="en-US" b="1" dirty="0">
              <a:ea typeface="微軟正黑體" panose="020B0604030504040204" pitchFamily="34" charset="-120"/>
            </a:endParaRPr>
          </a:p>
        </p:txBody>
      </p:sp>
      <p:grpSp>
        <p:nvGrpSpPr>
          <p:cNvPr id="9" name="群組 8">
            <a:extLst>
              <a:ext uri="{FF2B5EF4-FFF2-40B4-BE49-F238E27FC236}">
                <a16:creationId xmlns:a16="http://schemas.microsoft.com/office/drawing/2014/main" id="{9A63585F-8EF3-4C1B-A264-746EC14DA7E4}"/>
              </a:ext>
            </a:extLst>
          </p:cNvPr>
          <p:cNvGrpSpPr/>
          <p:nvPr/>
        </p:nvGrpSpPr>
        <p:grpSpPr>
          <a:xfrm rot="1848015">
            <a:off x="7237866" y="3438325"/>
            <a:ext cx="1825665" cy="1309610"/>
            <a:chOff x="6778394" y="3322776"/>
            <a:chExt cx="2029306" cy="1568534"/>
          </a:xfrm>
        </p:grpSpPr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9E2313F1-9E80-4809-974A-EBB72F8753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394" y="3322776"/>
              <a:ext cx="2029306" cy="1568534"/>
            </a:xfrm>
            <a:prstGeom prst="rect">
              <a:avLst/>
            </a:prstGeom>
          </p:spPr>
        </p:pic>
        <p:sp>
          <p:nvSpPr>
            <p:cNvPr id="11" name="文字方塊 10">
              <a:extLst>
                <a:ext uri="{FF2B5EF4-FFF2-40B4-BE49-F238E27FC236}">
                  <a16:creationId xmlns:a16="http://schemas.microsoft.com/office/drawing/2014/main" id="{45957D0F-38F3-41B1-B85F-3EB93BF023C8}"/>
                </a:ext>
              </a:extLst>
            </p:cNvPr>
            <p:cNvSpPr txBox="1"/>
            <p:nvPr/>
          </p:nvSpPr>
          <p:spPr>
            <a:xfrm rot="20262479">
              <a:off x="6843025" y="3775279"/>
              <a:ext cx="1900045" cy="663529"/>
            </a:xfrm>
            <a:prstGeom prst="rect">
              <a:avLst/>
            </a:prstGeom>
            <a:solidFill>
              <a:srgbClr val="CE120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昏迷</a:t>
              </a:r>
            </a:p>
          </p:txBody>
        </p:sp>
      </p:grpSp>
      <p:sp>
        <p:nvSpPr>
          <p:cNvPr id="12" name="矩形 11"/>
          <p:cNvSpPr/>
          <p:nvPr/>
        </p:nvSpPr>
        <p:spPr>
          <a:xfrm>
            <a:off x="535482" y="4262773"/>
            <a:ext cx="5032147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defRPr/>
            </a:pPr>
            <a:r>
              <a:rPr lang="zh-TW" altLang="en-US" sz="2800" b="1" dirty="0">
                <a:solidFill>
                  <a:srgbClr val="0070C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例子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>
                <a:solidFill>
                  <a:srgbClr val="0070C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酒精、白粉、大麻及Ｋ仔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Tx/>
              <a:buSzPct val="95000"/>
            </a:pPr>
            <a:endParaRPr lang="zh-TW" altLang="en-US" b="1" dirty="0">
              <a:solidFill>
                <a:srgbClr val="0070C0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</p:txBody>
      </p:sp>
      <p:sp>
        <p:nvSpPr>
          <p:cNvPr id="13" name="投影片編號版面配置區 1">
            <a:extLst>
              <a:ext uri="{FF2B5EF4-FFF2-40B4-BE49-F238E27FC236}">
                <a16:creationId xmlns:a16="http://schemas.microsoft.com/office/drawing/2014/main" id="{16FA3F89-7266-44AF-8078-615A83A3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14220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DA3D82C-0567-4A0D-BCD0-F0CCE500BC37}"/>
              </a:ext>
            </a:extLst>
          </p:cNvPr>
          <p:cNvSpPr/>
          <p:nvPr/>
        </p:nvSpPr>
        <p:spPr>
          <a:xfrm>
            <a:off x="421239" y="400692"/>
            <a:ext cx="1851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6891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9900"/>
              </a:buClr>
              <a:buSzPct val="95000"/>
            </a:pPr>
            <a:r>
              <a:rPr lang="zh-TW" altLang="en-US" sz="4000" b="1" kern="1200" dirty="0">
                <a:solidFill>
                  <a:srgbClr val="5F759B">
                    <a:lumMod val="50000"/>
                  </a:srgbClr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迷幻劑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25673142-C93E-4AE4-8EBB-1DF233582D50}"/>
              </a:ext>
            </a:extLst>
          </p:cNvPr>
          <p:cNvSpPr/>
          <p:nvPr/>
        </p:nvSpPr>
        <p:spPr>
          <a:xfrm>
            <a:off x="5016120" y="1384800"/>
            <a:ext cx="3980299" cy="2250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en-US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令人</a:t>
            </a:r>
            <a:r>
              <a:rPr lang="zh-TW" altLang="zh-HK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產生幻覺</a:t>
            </a:r>
            <a:endParaRPr lang="en-US" altLang="zh-TW" sz="2200" dirty="0">
              <a:solidFill>
                <a:srgbClr val="4F302B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en-US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有機會因幻覺而傷害自己及別人</a:t>
            </a:r>
            <a:endParaRPr lang="zh-TW" altLang="zh-HK" sz="2200" dirty="0">
              <a:solidFill>
                <a:srgbClr val="4F302B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>
              <a:lnSpc>
                <a:spcPct val="150000"/>
              </a:lnSpc>
            </a:pPr>
            <a:r>
              <a:rPr lang="zh-TW" altLang="zh-HK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9E5BE43-15F6-4C95-81F9-34A58D3524F0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5" r="658" b="13726"/>
          <a:stretch/>
        </p:blipFill>
        <p:spPr>
          <a:xfrm>
            <a:off x="619200" y="1231200"/>
            <a:ext cx="4320000" cy="2880000"/>
          </a:xfrm>
          <a:prstGeom prst="rect">
            <a:avLst/>
          </a:prstGeom>
          <a:solidFill>
            <a:srgbClr val="D3EAFD"/>
          </a:solidFill>
        </p:spPr>
      </p:pic>
      <p:sp>
        <p:nvSpPr>
          <p:cNvPr id="6" name="矩形 5"/>
          <p:cNvSpPr/>
          <p:nvPr/>
        </p:nvSpPr>
        <p:spPr>
          <a:xfrm>
            <a:off x="535482" y="4275570"/>
            <a:ext cx="5791970" cy="9417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</a:pPr>
            <a:r>
              <a:rPr lang="zh-TW" altLang="en-US" sz="2800" b="1" dirty="0">
                <a:solidFill>
                  <a:srgbClr val="0070C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例子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>
                <a:solidFill>
                  <a:srgbClr val="0070C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大麻 </a:t>
            </a:r>
            <a:r>
              <a:rPr lang="en-US" altLang="zh-TW" sz="2800" b="1" dirty="0">
                <a:solidFill>
                  <a:srgbClr val="0070C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(</a:t>
            </a:r>
            <a:r>
              <a:rPr lang="zh-TW" altLang="en-US" sz="2800" b="1" dirty="0">
                <a:solidFill>
                  <a:srgbClr val="0070C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大劑量</a:t>
            </a:r>
            <a:r>
              <a:rPr lang="en-US" altLang="zh-TW" sz="2800" b="1" dirty="0">
                <a:solidFill>
                  <a:srgbClr val="0070C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)</a:t>
            </a:r>
            <a:r>
              <a:rPr lang="zh-TW" altLang="en-US" sz="2800" b="1" dirty="0">
                <a:solidFill>
                  <a:srgbClr val="0070C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、搖頭丸及Ｋ仔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Tx/>
              <a:buSzPct val="95000"/>
            </a:pPr>
            <a:endParaRPr lang="zh-TW" altLang="en-US" b="1" dirty="0">
              <a:solidFill>
                <a:srgbClr val="0070C0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</p:txBody>
      </p:sp>
      <p:sp>
        <p:nvSpPr>
          <p:cNvPr id="8" name="投影片編號版面配置區 1">
            <a:extLst>
              <a:ext uri="{FF2B5EF4-FFF2-40B4-BE49-F238E27FC236}">
                <a16:creationId xmlns:a16="http://schemas.microsoft.com/office/drawing/2014/main" id="{856027B6-6124-4584-844D-DD04316B1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92022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:\Press Clippings\Drugs\頭條日報\2010\頭條日報_01_02_2010.JPG">
            <a:extLst>
              <a:ext uri="{FF2B5EF4-FFF2-40B4-BE49-F238E27FC236}">
                <a16:creationId xmlns:a16="http://schemas.microsoft.com/office/drawing/2014/main" id="{4F3CD2FE-0C07-45EA-B14E-5192A93FD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194" y="994455"/>
            <a:ext cx="6548414" cy="315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32B474E9-991D-47A2-811D-54CD54BA0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05550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59E1E158-9221-48EA-B057-BAEC7AD5B9E3}"/>
              </a:ext>
            </a:extLst>
          </p:cNvPr>
          <p:cNvPicPr>
            <a:picLocks noGrp="1"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988991" y="1061292"/>
            <a:ext cx="5002466" cy="30209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6EE8A138-00BE-4961-8E3B-6422FD796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6647933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橢圓 10">
            <a:extLst>
              <a:ext uri="{FF2B5EF4-FFF2-40B4-BE49-F238E27FC236}">
                <a16:creationId xmlns:a16="http://schemas.microsoft.com/office/drawing/2014/main" id="{1596B372-67B0-46E6-98F3-63BE722D06A2}"/>
              </a:ext>
            </a:extLst>
          </p:cNvPr>
          <p:cNvSpPr/>
          <p:nvPr/>
        </p:nvSpPr>
        <p:spPr>
          <a:xfrm>
            <a:off x="3075910" y="1163920"/>
            <a:ext cx="2992180" cy="2992180"/>
          </a:xfrm>
          <a:prstGeom prst="ellipse">
            <a:avLst/>
          </a:prstGeom>
          <a:solidFill>
            <a:srgbClr val="FFD8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5FF7B458-A83E-4399-88D3-89DD6A4E47B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71725" y="2019727"/>
            <a:ext cx="4400550" cy="1428750"/>
          </a:xfrm>
        </p:spPr>
        <p:txBody>
          <a:bodyPr/>
          <a:lstStyle/>
          <a:p>
            <a:pPr algn="ctr">
              <a:lnSpc>
                <a:spcPct val="120000"/>
              </a:lnSpc>
            </a:pPr>
            <a:r>
              <a:rPr lang="zh-TW" altLang="en-US" b="1" dirty="0">
                <a:solidFill>
                  <a:srgbClr val="4F302B"/>
                </a:solidFill>
                <a:latin typeface="微軟正黑體" panose="020B0604030504040204" pitchFamily="34" charset="-120"/>
              </a:rPr>
              <a:t>毒品新趨勢</a:t>
            </a:r>
            <a:br>
              <a:rPr lang="zh-TW" altLang="en-US" b="1" dirty="0"/>
            </a:br>
            <a:endParaRPr lang="en-US" altLang="en-GB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</a:endParaRP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945CCC2D-1419-44CF-BB02-2CE8F0C3F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3143250"/>
            <a:ext cx="268605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TW" sz="1050" dirty="0">
                <a:solidFill>
                  <a:schemeClr val="bg1"/>
                </a:solidFill>
                <a:ea typeface="微軟正黑體" panose="020B0604030504040204" pitchFamily="34" charset="-120"/>
              </a:rPr>
              <a:t>…..</a:t>
            </a:r>
          </a:p>
        </p:txBody>
      </p:sp>
      <p:sp>
        <p:nvSpPr>
          <p:cNvPr id="9" name="標題 2">
            <a:extLst>
              <a:ext uri="{FF2B5EF4-FFF2-40B4-BE49-F238E27FC236}">
                <a16:creationId xmlns:a16="http://schemas.microsoft.com/office/drawing/2014/main" id="{1C5EA998-EEB4-47D4-B825-C0F142592825}"/>
              </a:ext>
            </a:extLst>
          </p:cNvPr>
          <p:cNvSpPr txBox="1">
            <a:spLocks/>
          </p:cNvSpPr>
          <p:nvPr/>
        </p:nvSpPr>
        <p:spPr>
          <a:xfrm>
            <a:off x="1601752" y="195629"/>
            <a:ext cx="6172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>
              <a:defRPr/>
            </a:pPr>
            <a:endParaRPr lang="zh-TW" altLang="en-US" b="1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209393E-C142-4B28-8C6A-ADA98547B7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323" y="2332187"/>
            <a:ext cx="2728089" cy="2458392"/>
          </a:xfrm>
          <a:prstGeom prst="rect">
            <a:avLst/>
          </a:prstGeom>
        </p:spPr>
      </p:pic>
      <p:sp>
        <p:nvSpPr>
          <p:cNvPr id="7" name="投影片編號版面配置區 1">
            <a:extLst>
              <a:ext uri="{FF2B5EF4-FFF2-40B4-BE49-F238E27FC236}">
                <a16:creationId xmlns:a16="http://schemas.microsoft.com/office/drawing/2014/main" id="{8E22528A-F720-4FCD-B576-577F554B1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195236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標題 1"/>
          <p:cNvSpPr>
            <a:spLocks noGrp="1"/>
          </p:cNvSpPr>
          <p:nvPr>
            <p:ph type="title" idx="4294967295"/>
          </p:nvPr>
        </p:nvSpPr>
        <p:spPr>
          <a:xfrm>
            <a:off x="702526" y="639750"/>
            <a:ext cx="6757639" cy="604837"/>
          </a:xfrm>
        </p:spPr>
        <p:txBody>
          <a:bodyPr>
            <a:noAutofit/>
          </a:bodyPr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21 </a:t>
            </a:r>
            <a:r>
              <a:rPr lang="zh-TW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歲以下被呈報人士吸食毒品的種類</a:t>
            </a:r>
            <a:br>
              <a:rPr lang="en-US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</a:br>
            <a:r>
              <a:rPr lang="en-US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(2018</a:t>
            </a:r>
            <a:r>
              <a:rPr lang="zh-TW" altLang="en-US" sz="30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年</a:t>
            </a:r>
            <a:r>
              <a:rPr lang="en-US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-2020</a:t>
            </a:r>
            <a:r>
              <a:rPr lang="zh-TW" altLang="en-US" sz="30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年</a:t>
            </a:r>
            <a:r>
              <a:rPr lang="en-US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panose="020F0502020204030204" pitchFamily="34" charset="0"/>
              </a:rPr>
              <a:t>)</a:t>
            </a:r>
            <a:endParaRPr lang="zh-TW" altLang="en-US" sz="3000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panose="020F0502020204030204" pitchFamily="34" charset="0"/>
            </a:endParaRPr>
          </a:p>
        </p:txBody>
      </p:sp>
      <p:sp>
        <p:nvSpPr>
          <p:cNvPr id="1029" name="Rectangle 4"/>
          <p:cNvSpPr>
            <a:spLocks noChangeArrowheads="1"/>
          </p:cNvSpPr>
          <p:nvPr/>
        </p:nvSpPr>
        <p:spPr bwMode="auto">
          <a:xfrm>
            <a:off x="2000251" y="536145"/>
            <a:ext cx="184731" cy="2135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defRPr/>
            </a:pPr>
            <a:endParaRPr lang="zh-TW" altLang="en-US" sz="788" dirty="0">
              <a:ea typeface="微軟正黑體" panose="020B0604030504040204" pitchFamily="34" charset="-120"/>
            </a:endParaRPr>
          </a:p>
        </p:txBody>
      </p:sp>
      <p:graphicFrame>
        <p:nvGraphicFramePr>
          <p:cNvPr id="7172" name="Objec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697954"/>
              </p:ext>
            </p:extLst>
          </p:nvPr>
        </p:nvGraphicFramePr>
        <p:xfrm>
          <a:off x="1221418" y="1557772"/>
          <a:ext cx="649724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8" name="圖表" r:id="rId4" imgW="8677195" imgH="3905222" progId="Excel.Chart.8">
                  <p:embed/>
                </p:oleObj>
              </mc:Choice>
              <mc:Fallback>
                <p:oleObj name="圖表" r:id="rId4" imgW="8677195" imgH="3905222" progId="Excel.Chart.8">
                  <p:embed/>
                  <p:pic>
                    <p:nvPicPr>
                      <p:cNvPr id="7172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1418" y="1557772"/>
                        <a:ext cx="649724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5">
            <a:extLst>
              <a:ext uri="{FF2B5EF4-FFF2-40B4-BE49-F238E27FC236}">
                <a16:creationId xmlns:a16="http://schemas.microsoft.com/office/drawing/2014/main" id="{4CE5F73F-FB2F-4652-B4A6-94A9389F5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0942" y="4575841"/>
            <a:ext cx="355401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:《</a:t>
            </a:r>
            <a:r>
              <a:rPr lang="zh-TW" altLang="en-US" sz="1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藥物濫用資料中央檔案室</a:t>
            </a:r>
            <a:r>
              <a:rPr lang="en-US" altLang="zh-TW" sz="1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         </a:t>
            </a:r>
            <a:br>
              <a:rPr lang="en-US" altLang="zh-TW" sz="1050" b="1" dirty="0">
                <a:solidFill>
                  <a:srgbClr val="4F302B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</a:br>
            <a:endParaRPr kumimoji="0" lang="zh-TW" altLang="en-US" sz="1050" dirty="0">
              <a:solidFill>
                <a:srgbClr val="4F302B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E8EE43D0-14E8-49F0-9CE9-64E016D7E5D1}"/>
              </a:ext>
            </a:extLst>
          </p:cNvPr>
          <p:cNvSpPr/>
          <p:nvPr/>
        </p:nvSpPr>
        <p:spPr>
          <a:xfrm>
            <a:off x="1440840" y="4113024"/>
            <a:ext cx="3131160" cy="391900"/>
          </a:xfrm>
          <a:prstGeom prst="ellipse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HK" altLang="en-US" sz="825" dirty="0">
              <a:ea typeface="微軟正黑體" panose="020B0604030504040204" pitchFamily="34" charset="-120"/>
            </a:endParaRPr>
          </a:p>
        </p:txBody>
      </p: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EE8BA944-2ED3-4399-8046-AF05E4B2B5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2246791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9882BE22-9B17-48A6-AFC5-A8D85C681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886" y="3176295"/>
            <a:ext cx="1917082" cy="971961"/>
          </a:xfrm>
          <a:prstGeom prst="rect">
            <a:avLst/>
          </a:prstGeom>
        </p:spPr>
      </p:pic>
      <p:pic>
        <p:nvPicPr>
          <p:cNvPr id="1026" name="Picture 2" descr="二零一七／一八年學生服用藥物情況調查">
            <a:extLst>
              <a:ext uri="{FF2B5EF4-FFF2-40B4-BE49-F238E27FC236}">
                <a16:creationId xmlns:a16="http://schemas.microsoft.com/office/drawing/2014/main" id="{72490A1C-32BB-4E51-AA23-3BE46D4263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92" y="1301488"/>
            <a:ext cx="1762125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圖表 5">
            <a:extLst>
              <a:ext uri="{FF2B5EF4-FFF2-40B4-BE49-F238E27FC236}">
                <a16:creationId xmlns:a16="http://schemas.microsoft.com/office/drawing/2014/main" id="{24E883F4-C04C-4D99-836A-8ABEBF54CAA7}"/>
              </a:ext>
            </a:extLst>
          </p:cNvPr>
          <p:cNvGraphicFramePr/>
          <p:nvPr>
            <p:extLst/>
          </p:nvPr>
        </p:nvGraphicFramePr>
        <p:xfrm>
          <a:off x="3423541" y="1196644"/>
          <a:ext cx="3791691" cy="3477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文字方塊 7">
            <a:extLst>
              <a:ext uri="{FF2B5EF4-FFF2-40B4-BE49-F238E27FC236}">
                <a16:creationId xmlns:a16="http://schemas.microsoft.com/office/drawing/2014/main" id="{962A5C06-94A9-4619-81F2-74F710050F27}"/>
              </a:ext>
            </a:extLst>
          </p:cNvPr>
          <p:cNvSpPr txBox="1"/>
          <p:nvPr/>
        </p:nvSpPr>
        <p:spPr>
          <a:xfrm>
            <a:off x="3194799" y="748103"/>
            <a:ext cx="3791691" cy="527804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TW" altLang="en-US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曾經吸毒的學生：</a:t>
            </a:r>
            <a:r>
              <a:rPr lang="en-US" altLang="zh-TW" sz="25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2.5%</a:t>
            </a:r>
            <a:endParaRPr lang="zh-HK" altLang="en-US" sz="25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0" name="直線單箭頭接點 9">
            <a:extLst>
              <a:ext uri="{FF2B5EF4-FFF2-40B4-BE49-F238E27FC236}">
                <a16:creationId xmlns:a16="http://schemas.microsoft.com/office/drawing/2014/main" id="{06497B80-8E5B-45F9-89B0-EACAA91878A7}"/>
              </a:ext>
            </a:extLst>
          </p:cNvPr>
          <p:cNvCxnSpPr>
            <a:cxnSpLocks/>
          </p:cNvCxnSpPr>
          <p:nvPr/>
        </p:nvCxnSpPr>
        <p:spPr>
          <a:xfrm>
            <a:off x="5194998" y="1301488"/>
            <a:ext cx="190920" cy="2691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7" name="圖片 26">
            <a:extLst>
              <a:ext uri="{FF2B5EF4-FFF2-40B4-BE49-F238E27FC236}">
                <a16:creationId xmlns:a16="http://schemas.microsoft.com/office/drawing/2014/main" id="{963B41B2-B54D-4AFA-9BD7-0C0F2F551E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21" y="1652706"/>
            <a:ext cx="1762125" cy="2495550"/>
          </a:xfrm>
          <a:prstGeom prst="rect">
            <a:avLst/>
          </a:prstGeom>
        </p:spPr>
      </p:pic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78229307-2D94-45F9-9C70-61C3D4D22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" dirty="0"/>
          </a:p>
        </p:txBody>
      </p:sp>
      <p:sp>
        <p:nvSpPr>
          <p:cNvPr id="11" name="矩形 5">
            <a:extLst>
              <a:ext uri="{FF2B5EF4-FFF2-40B4-BE49-F238E27FC236}">
                <a16:creationId xmlns:a16="http://schemas.microsoft.com/office/drawing/2014/main" id="{893FAD8D-AC19-4CDD-AB22-3537494EAF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38224" y="4325281"/>
            <a:ext cx="3554016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105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二零一七／一八年學生服用藥物情況調查</a:t>
            </a:r>
            <a:br>
              <a:rPr lang="en-US" altLang="zh-TW" sz="1050" b="1" dirty="0">
                <a:solidFill>
                  <a:srgbClr val="4F302B"/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</a:br>
            <a:endParaRPr kumimoji="0" lang="zh-TW" altLang="en-US" sz="1050" dirty="0">
              <a:solidFill>
                <a:srgbClr val="4F302B"/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90309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圓角 24">
            <a:extLst>
              <a:ext uri="{FF2B5EF4-FFF2-40B4-BE49-F238E27FC236}">
                <a16:creationId xmlns:a16="http://schemas.microsoft.com/office/drawing/2014/main" id="{F1F7C1CF-D916-43A9-8EAF-1797AE5D25C9}"/>
              </a:ext>
            </a:extLst>
          </p:cNvPr>
          <p:cNvSpPr/>
          <p:nvPr/>
        </p:nvSpPr>
        <p:spPr>
          <a:xfrm>
            <a:off x="1273215" y="1435260"/>
            <a:ext cx="7030095" cy="253765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>
                <a:solidFill>
                  <a:srgbClr val="4F302B"/>
                </a:solidFill>
                <a:latin typeface="華康中黑體(P)-UN" panose="020B0500000000000000" pitchFamily="34" charset="-120"/>
                <a:ea typeface="華康中黑體(P)-UN" panose="020B0500000000000000" pitchFamily="34" charset="-120"/>
                <a:cs typeface="華康中黑體(P)-UN" panose="020B0500000000000000" pitchFamily="34" charset="-120"/>
              </a:rPr>
              <a:t>比</a:t>
            </a:r>
            <a:r>
              <a:rPr lang="zh-TW" altLang="en-US" sz="3200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二零一四／一五年</a:t>
            </a:r>
            <a:r>
              <a:rPr lang="zh-TW" altLang="en-US" sz="3000" dirty="0">
                <a:solidFill>
                  <a:srgbClr val="4F302B"/>
                </a:solidFill>
                <a:latin typeface="華康中黑體(P)-UN" panose="020B0500000000000000" pitchFamily="34" charset="-120"/>
                <a:ea typeface="華康中黑體(P)-UN" panose="020B0500000000000000" pitchFamily="34" charset="-120"/>
                <a:cs typeface="華康中黑體(P)-UN" panose="020B0500000000000000" pitchFamily="34" charset="-120"/>
              </a:rPr>
              <a:t>的調查</a:t>
            </a:r>
            <a:r>
              <a:rPr lang="en-US" altLang="zh-TW" sz="6000" dirty="0">
                <a:solidFill>
                  <a:srgbClr val="4F302B"/>
                </a:solidFill>
                <a:ea typeface="微軟正黑體" panose="020B0604030504040204" pitchFamily="34" charset="-120"/>
              </a:rPr>
              <a:t> </a:t>
            </a:r>
          </a:p>
          <a:p>
            <a:pPr algn="ctr"/>
            <a:r>
              <a:rPr lang="en-US" altLang="zh-TW" sz="6000" b="1" dirty="0">
                <a:solidFill>
                  <a:schemeClr val="accent1">
                    <a:lumMod val="50000"/>
                  </a:schemeClr>
                </a:solidFill>
                <a:ea typeface="微軟正黑體" panose="020B0604030504040204" pitchFamily="34" charset="-120"/>
              </a:rPr>
              <a:t>  22.7%   </a:t>
            </a:r>
            <a:endParaRPr lang="zh-HK" altLang="en-US" sz="6000" b="1" dirty="0">
              <a:solidFill>
                <a:schemeClr val="accent1">
                  <a:lumMod val="50000"/>
                </a:schemeClr>
              </a:solidFill>
              <a:ea typeface="微軟正黑體" panose="020B0604030504040204" pitchFamily="34" charset="-120"/>
            </a:endParaRPr>
          </a:p>
        </p:txBody>
      </p:sp>
      <p:sp>
        <p:nvSpPr>
          <p:cNvPr id="3" name="箭號: 向下 25">
            <a:extLst>
              <a:ext uri="{FF2B5EF4-FFF2-40B4-BE49-F238E27FC236}">
                <a16:creationId xmlns:a16="http://schemas.microsoft.com/office/drawing/2014/main" id="{861ED5AC-BE7C-4BD4-940A-1DA31316F797}"/>
              </a:ext>
            </a:extLst>
          </p:cNvPr>
          <p:cNvSpPr/>
          <p:nvPr/>
        </p:nvSpPr>
        <p:spPr>
          <a:xfrm rot="10800000">
            <a:off x="3239661" y="2900481"/>
            <a:ext cx="428154" cy="633047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b="1" dirty="0">
              <a:ea typeface="微軟正黑體" panose="020B0604030504040204" pitchFamily="34" charset="-120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2E15F883-14FE-45F1-9FCD-470A4484E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65662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標題 1"/>
          <p:cNvSpPr>
            <a:spLocks noGrp="1"/>
          </p:cNvSpPr>
          <p:nvPr>
            <p:ph type="title" idx="4294967295"/>
          </p:nvPr>
        </p:nvSpPr>
        <p:spPr>
          <a:xfrm>
            <a:off x="836342" y="394632"/>
            <a:ext cx="6523038" cy="795338"/>
          </a:xfrm>
        </p:spPr>
        <p:txBody>
          <a:bodyPr>
            <a:noAutofit/>
          </a:bodyPr>
          <a:lstStyle/>
          <a:p>
            <a:pPr algn="ctr" eaLnBrk="1" hangingPunct="1">
              <a:defRPr/>
            </a:pPr>
            <a:r>
              <a:rPr lang="en-US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</a:rPr>
              <a:t>21</a:t>
            </a:r>
            <a:r>
              <a:rPr lang="zh-TW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</a:rPr>
              <a:t>歲以下被呈報人士吸食毒品的地點</a:t>
            </a:r>
            <a:r>
              <a:rPr lang="en-US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</a:rPr>
              <a:t>                      (2019</a:t>
            </a:r>
            <a:r>
              <a:rPr lang="zh-TW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</a:rPr>
              <a:t>年及</a:t>
            </a:r>
            <a:r>
              <a:rPr lang="en-US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</a:rPr>
              <a:t>2020</a:t>
            </a:r>
            <a:r>
              <a:rPr lang="zh-TW" altLang="zh-TW" sz="3000" b="1" dirty="0">
                <a:solidFill>
                  <a:srgbClr val="4F302B"/>
                </a:solidFill>
                <a:latin typeface="微軟正黑體" panose="020B0604030504040204" pitchFamily="34" charset="-120"/>
              </a:rPr>
              <a:t>年）</a:t>
            </a:r>
            <a:endParaRPr lang="zh-TW" altLang="en-US" sz="3000" b="1" dirty="0">
              <a:solidFill>
                <a:srgbClr val="4F302B"/>
              </a:solidFill>
              <a:latin typeface="微軟正黑體" panose="020B0604030504040204" pitchFamily="34" charset="-120"/>
            </a:endParaRPr>
          </a:p>
        </p:txBody>
      </p:sp>
      <p:graphicFrame>
        <p:nvGraphicFramePr>
          <p:cNvPr id="9219" name="內容版面配置區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05286228"/>
              </p:ext>
            </p:extLst>
          </p:nvPr>
        </p:nvGraphicFramePr>
        <p:xfrm>
          <a:off x="1305196" y="1189970"/>
          <a:ext cx="7002462" cy="3222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圖表" r:id="rId4" imgW="7934149" imgH="3514853" progId="Excel.Chart.8">
                  <p:embed/>
                </p:oleObj>
              </mc:Choice>
              <mc:Fallback>
                <p:oleObj name="圖表" r:id="rId4" imgW="7934149" imgH="3514853" progId="Excel.Chart.8">
                  <p:embed/>
                  <p:pic>
                    <p:nvPicPr>
                      <p:cNvPr id="9219" name="內容版面配置區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5196" y="1189970"/>
                        <a:ext cx="7002462" cy="3222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365" name="矩形 5"/>
          <p:cNvSpPr>
            <a:spLocks noChangeArrowheads="1"/>
          </p:cNvSpPr>
          <p:nvPr/>
        </p:nvSpPr>
        <p:spPr bwMode="auto">
          <a:xfrm>
            <a:off x="5222496" y="4412595"/>
            <a:ext cx="355401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1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:《</a:t>
            </a:r>
            <a:r>
              <a:rPr lang="zh-TW" altLang="en-US" sz="1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藥物濫用資料中央檔案室</a:t>
            </a:r>
            <a:r>
              <a:rPr lang="en-US" altLang="zh-TW" sz="1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         </a:t>
            </a:r>
            <a:br>
              <a:rPr lang="en-US" altLang="zh-TW" sz="12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</a:br>
            <a:endParaRPr kumimoji="0" lang="zh-TW" altLang="en-US" sz="1200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C6F0F12A-05CB-4971-BE8C-0DBA0511F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0506925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圓角 9">
            <a:extLst>
              <a:ext uri="{FF2B5EF4-FFF2-40B4-BE49-F238E27FC236}">
                <a16:creationId xmlns:a16="http://schemas.microsoft.com/office/drawing/2014/main" id="{52E1B64C-F759-4E95-9810-72BB56C1030F}"/>
              </a:ext>
            </a:extLst>
          </p:cNvPr>
          <p:cNvSpPr/>
          <p:nvPr/>
        </p:nvSpPr>
        <p:spPr>
          <a:xfrm>
            <a:off x="2588852" y="1541629"/>
            <a:ext cx="4139978" cy="1225772"/>
          </a:xfrm>
          <a:prstGeom prst="roundRect">
            <a:avLst/>
          </a:prstGeom>
          <a:solidFill>
            <a:srgbClr val="DCD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    </a:t>
            </a:r>
            <a:r>
              <a: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4.9</a:t>
            </a:r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zh-HK" altLang="en-US" sz="40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2D5943C-FFA9-42F2-A2BE-69E7CDB36E99}"/>
              </a:ext>
            </a:extLst>
          </p:cNvPr>
          <p:cNvSpPr/>
          <p:nvPr/>
        </p:nvSpPr>
        <p:spPr>
          <a:xfrm>
            <a:off x="2407572" y="1348254"/>
            <a:ext cx="4444482" cy="2724241"/>
          </a:xfrm>
          <a:prstGeom prst="roundRect">
            <a:avLst/>
          </a:prstGeom>
          <a:solidFill>
            <a:srgbClr val="FFECAF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000" b="1" dirty="0">
                <a:solidFill>
                  <a:srgbClr val="4F302B"/>
                </a:solidFill>
                <a:latin typeface="Playfair Display Regular"/>
                <a:ea typeface="微軟正黑體" panose="020B0604030504040204" pitchFamily="34" charset="-120"/>
                <a:sym typeface="Playfair Display Regular"/>
              </a:rPr>
              <a:t>隱蔽吸毒</a:t>
            </a:r>
            <a:endParaRPr lang="zh-HK" altLang="en-US" sz="5000" b="1" dirty="0">
              <a:solidFill>
                <a:srgbClr val="4F302B"/>
              </a:solidFill>
              <a:latin typeface="Playfair Display Regular"/>
              <a:ea typeface="微軟正黑體" panose="020B0604030504040204" pitchFamily="34" charset="-120"/>
              <a:sym typeface="Playfair Display Regular"/>
            </a:endParaRP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26ED4A53-D135-4C8F-91E8-2FD50F001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2931095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53E8BF11-8275-4BB0-A9C4-D142C4BD0264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FD8CD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1" name="橢圓 10">
            <a:extLst>
              <a:ext uri="{FF2B5EF4-FFF2-40B4-BE49-F238E27FC236}">
                <a16:creationId xmlns:a16="http://schemas.microsoft.com/office/drawing/2014/main" id="{AABB5F04-8F30-4303-B51D-49897567B62D}"/>
              </a:ext>
            </a:extLst>
          </p:cNvPr>
          <p:cNvSpPr/>
          <p:nvPr/>
        </p:nvSpPr>
        <p:spPr>
          <a:xfrm>
            <a:off x="5924352" y="1311349"/>
            <a:ext cx="3144578" cy="36047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B2F01685-B93D-490E-AFED-041AE69292CA}"/>
              </a:ext>
            </a:extLst>
          </p:cNvPr>
          <p:cNvSpPr/>
          <p:nvPr/>
        </p:nvSpPr>
        <p:spPr>
          <a:xfrm>
            <a:off x="75070" y="594785"/>
            <a:ext cx="2460867" cy="2408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HK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84FFBA4-C46B-4238-8FFE-7A71F2716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3873" y="2042938"/>
            <a:ext cx="1588868" cy="1940704"/>
          </a:xfrm>
          <a:prstGeom prst="rect">
            <a:avLst/>
          </a:prstGeom>
        </p:spPr>
      </p:pic>
      <p:pic>
        <p:nvPicPr>
          <p:cNvPr id="17" name="圖片 4" descr="LEAP Forward Logo_Colour_Bilingual_Horizontal.png">
            <a:extLst>
              <a:ext uri="{FF2B5EF4-FFF2-40B4-BE49-F238E27FC236}">
                <a16:creationId xmlns:a16="http://schemas.microsoft.com/office/drawing/2014/main" id="{FBB4850C-4639-4D06-ABA1-8AF1F88B20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6125" y="111381"/>
            <a:ext cx="1868673" cy="920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Google Shape;109;p19">
            <a:extLst>
              <a:ext uri="{FF2B5EF4-FFF2-40B4-BE49-F238E27FC236}">
                <a16:creationId xmlns:a16="http://schemas.microsoft.com/office/drawing/2014/main" id="{50A89E3C-17FC-4106-88A4-FEEFDD36F6CD}"/>
              </a:ext>
            </a:extLst>
          </p:cNvPr>
          <p:cNvSpPr txBox="1">
            <a:spLocks/>
          </p:cNvSpPr>
          <p:nvPr/>
        </p:nvSpPr>
        <p:spPr>
          <a:xfrm>
            <a:off x="743673" y="1388222"/>
            <a:ext cx="5650200" cy="804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✓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Pts val="1300"/>
              <a:buFont typeface="Inter-Regular"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22E0A"/>
                </a:solidFill>
                <a:effectLst/>
                <a:uLnTx/>
                <a:uFillTx/>
                <a:latin typeface="微軟正黑體" panose="020B0604030504040204" pitchFamily="34" charset="-120"/>
                <a:sym typeface="Inter-Regular"/>
              </a:rPr>
              <a:t>以愛建家  成長不走差</a:t>
            </a:r>
            <a:endParaRPr kumimoji="0" lang="zh-HK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622E0A"/>
              </a:solidFill>
              <a:effectLst/>
              <a:uLnTx/>
              <a:uFillTx/>
              <a:latin typeface="微軟正黑體" panose="020B0604030504040204" pitchFamily="34" charset="-120"/>
              <a:sym typeface="Inter-Regular"/>
            </a:endParaRPr>
          </a:p>
        </p:txBody>
      </p:sp>
      <p:sp>
        <p:nvSpPr>
          <p:cNvPr id="23" name="Google Shape;109;p19">
            <a:extLst>
              <a:ext uri="{FF2B5EF4-FFF2-40B4-BE49-F238E27FC236}">
                <a16:creationId xmlns:a16="http://schemas.microsoft.com/office/drawing/2014/main" id="{361A526A-F42F-48E8-A233-3EB5751AA28E}"/>
              </a:ext>
            </a:extLst>
          </p:cNvPr>
          <p:cNvSpPr txBox="1">
            <a:spLocks/>
          </p:cNvSpPr>
          <p:nvPr/>
        </p:nvSpPr>
        <p:spPr>
          <a:xfrm>
            <a:off x="757859" y="2256739"/>
            <a:ext cx="4978255" cy="53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✓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ED7D31"/>
              </a:buClr>
              <a:buSzPts val="1300"/>
              <a:buFont typeface="Inter-Regular"/>
              <a:buNone/>
              <a:tabLst/>
              <a:defRPr/>
            </a:pPr>
            <a:r>
              <a:rPr kumimoji="0" lang="zh-TW" altLang="en-US" sz="3500" b="1" i="0" u="none" strike="noStrike" kern="1200" cap="none" spc="0" normalizeH="0" baseline="0" noProof="0" dirty="0">
                <a:ln>
                  <a:noFill/>
                </a:ln>
                <a:solidFill>
                  <a:srgbClr val="622E0A"/>
                </a:solidFill>
                <a:effectLst/>
                <a:uLnTx/>
                <a:uFillTx/>
                <a:latin typeface="微軟正黑體" panose="020B0604030504040204" pitchFamily="34" charset="-120"/>
                <a:sym typeface="Inter-Regular"/>
              </a:rPr>
              <a:t>家長教育課程</a:t>
            </a:r>
            <a:endParaRPr kumimoji="0" lang="zh-HK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622E0A"/>
              </a:solidFill>
              <a:effectLst/>
              <a:uLnTx/>
              <a:uFillTx/>
              <a:latin typeface="微軟正黑體" panose="020B0604030504040204" pitchFamily="34" charset="-120"/>
              <a:sym typeface="Inter-Regular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5FDAB0-3BFA-4AB4-A498-537059F8570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65" t="48148" r="53901" b="5432"/>
          <a:stretch/>
        </p:blipFill>
        <p:spPr>
          <a:xfrm>
            <a:off x="6825338" y="1965041"/>
            <a:ext cx="1897042" cy="2641806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AE2DE4DA-7C31-40AD-A739-5CB008F302E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620" y="4087091"/>
            <a:ext cx="1025880" cy="7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4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標題 4">
            <a:extLst>
              <a:ext uri="{FF2B5EF4-FFF2-40B4-BE49-F238E27FC236}">
                <a16:creationId xmlns:a16="http://schemas.microsoft.com/office/drawing/2014/main" id="{81E8716A-ABDD-467A-B45B-15CEB2BAB61F}"/>
              </a:ext>
            </a:extLst>
          </p:cNvPr>
          <p:cNvSpPr txBox="1">
            <a:spLocks/>
          </p:cNvSpPr>
          <p:nvPr/>
        </p:nvSpPr>
        <p:spPr>
          <a:xfrm>
            <a:off x="326704" y="334500"/>
            <a:ext cx="6566830" cy="6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/>
            <a:r>
              <a:rPr lang="zh-TW" altLang="en-US" sz="3000" b="1" dirty="0">
                <a:solidFill>
                  <a:srgbClr val="4F302B"/>
                </a:solidFill>
                <a:ea typeface="微軟正黑體" panose="020B0604030504040204" pitchFamily="34" charset="-120"/>
                <a:sym typeface="Inter-Regular"/>
              </a:rPr>
              <a:t>首次吸毒者的「毒齡」中位數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92008D6-33AC-4892-B128-32D9B53FF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7597" y="4350187"/>
            <a:ext cx="4738688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1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:《</a:t>
            </a:r>
            <a:r>
              <a:rPr lang="zh-TW" altLang="en-US" sz="1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藥物濫用資料中央檔案室</a:t>
            </a:r>
            <a:r>
              <a:rPr lang="en-US" altLang="zh-TW" sz="12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》         </a:t>
            </a:r>
            <a:br>
              <a:rPr lang="en-US" altLang="zh-TW" sz="1800" b="1" dirty="0">
                <a:solidFill>
                  <a:schemeClr val="accent6">
                    <a:lumMod val="50000"/>
                  </a:schemeClr>
                </a:solidFill>
                <a:latin typeface="Calibri" panose="020F0502020204030204" pitchFamily="34" charset="0"/>
                <a:ea typeface="微軟正黑體" panose="020B0604030504040204" pitchFamily="34" charset="-120"/>
              </a:rPr>
            </a:br>
            <a:endParaRPr kumimoji="0" lang="zh-TW" altLang="en-US" sz="1800" b="1" dirty="0">
              <a:solidFill>
                <a:schemeClr val="accent6">
                  <a:lumMod val="50000"/>
                </a:schemeClr>
              </a:solidFill>
              <a:latin typeface="Calibri" panose="020F0502020204030204" pitchFamily="34" charset="0"/>
              <a:ea typeface="微軟正黑體" panose="020B0604030504040204" pitchFamily="34" charset="-120"/>
            </a:endParaRPr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72D9817F-3931-42E0-AF25-39C5ED52496A}"/>
              </a:ext>
            </a:extLst>
          </p:cNvPr>
          <p:cNvSpPr/>
          <p:nvPr/>
        </p:nvSpPr>
        <p:spPr>
          <a:xfrm>
            <a:off x="2588852" y="1541628"/>
            <a:ext cx="4304682" cy="1362657"/>
          </a:xfrm>
          <a:prstGeom prst="roundRect">
            <a:avLst/>
          </a:prstGeom>
          <a:solidFill>
            <a:srgbClr val="DCD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2018</a:t>
            </a:r>
            <a:r>
              <a:rPr lang="zh-TW" altLang="en-US" sz="3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  </a:t>
            </a:r>
            <a:r>
              <a:rPr lang="en-US" altLang="zh-TW" sz="3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4.9</a:t>
            </a:r>
            <a:r>
              <a:rPr lang="zh-TW" altLang="en-US" sz="3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zh-HK" altLang="en-US" sz="3200" b="1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7DC7C30B-E996-41B6-AE4F-E7DACC95C56A}"/>
              </a:ext>
            </a:extLst>
          </p:cNvPr>
          <p:cNvSpPr/>
          <p:nvPr/>
        </p:nvSpPr>
        <p:spPr>
          <a:xfrm>
            <a:off x="2588852" y="2997997"/>
            <a:ext cx="4304682" cy="1225772"/>
          </a:xfrm>
          <a:prstGeom prst="roundRect">
            <a:avLst/>
          </a:prstGeom>
          <a:solidFill>
            <a:srgbClr val="FFEC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2019</a:t>
            </a:r>
            <a:r>
              <a:rPr lang="zh-TW" altLang="en-US" sz="3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   </a:t>
            </a:r>
            <a:r>
              <a:rPr lang="en-US" altLang="zh-TW" sz="3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5.5</a:t>
            </a:r>
            <a:r>
              <a:rPr lang="zh-TW" altLang="en-US" sz="32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endParaRPr lang="zh-HK" altLang="en-US" sz="3200" b="1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D0163E37-F0EC-40A9-B2DA-A0E8C0D3D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8156909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">
            <a:extLst>
              <a:ext uri="{FF2B5EF4-FFF2-40B4-BE49-F238E27FC236}">
                <a16:creationId xmlns:a16="http://schemas.microsoft.com/office/drawing/2014/main" id="{D4B1A2D5-3810-4451-AFD6-C0EACCFCBE74}"/>
              </a:ext>
            </a:extLst>
          </p:cNvPr>
          <p:cNvGrpSpPr/>
          <p:nvPr/>
        </p:nvGrpSpPr>
        <p:grpSpPr>
          <a:xfrm>
            <a:off x="2830664" y="1319918"/>
            <a:ext cx="3735406" cy="3274410"/>
            <a:chOff x="3347288" y="2156859"/>
            <a:chExt cx="2718062" cy="2618293"/>
          </a:xfrm>
        </p:grpSpPr>
        <p:sp>
          <p:nvSpPr>
            <p:cNvPr id="20" name="橢圓 19">
              <a:extLst>
                <a:ext uri="{FF2B5EF4-FFF2-40B4-BE49-F238E27FC236}">
                  <a16:creationId xmlns:a16="http://schemas.microsoft.com/office/drawing/2014/main" id="{C473E99D-4E5E-4B7F-8275-AB069F2DAADD}"/>
                </a:ext>
              </a:extLst>
            </p:cNvPr>
            <p:cNvSpPr/>
            <p:nvPr/>
          </p:nvSpPr>
          <p:spPr>
            <a:xfrm>
              <a:off x="3347288" y="2156859"/>
              <a:ext cx="2718062" cy="2618293"/>
            </a:xfrm>
            <a:prstGeom prst="ellipse">
              <a:avLst/>
            </a:prstGeom>
            <a:solidFill>
              <a:srgbClr val="C2C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r>
                <a:rPr lang="zh-TW" altLang="en-US" sz="4800" b="1" dirty="0">
                  <a:solidFill>
                    <a:schemeClr val="accent6">
                      <a:lumMod val="50000"/>
                    </a:schemeClr>
                  </a:solidFill>
                  <a:latin typeface="華康中黑體(P)-UN" panose="020B0500000000000000" pitchFamily="34" charset="-120"/>
                  <a:ea typeface="微軟正黑體" panose="020B0604030504040204" pitchFamily="34" charset="-120"/>
                  <a:cs typeface="華康中黑體(P)-UN" panose="020B0500000000000000" pitchFamily="34" charset="-120"/>
                </a:rPr>
                <a:t>大麻</a:t>
              </a:r>
              <a:endParaRPr lang="zh-HK" altLang="en-US" sz="4800" b="1" dirty="0">
                <a:solidFill>
                  <a:schemeClr val="accent6">
                    <a:lumMod val="50000"/>
                  </a:schemeClr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endParaRPr>
            </a:p>
          </p:txBody>
        </p:sp>
        <p:grpSp>
          <p:nvGrpSpPr>
            <p:cNvPr id="28" name="群組 27">
              <a:extLst>
                <a:ext uri="{FF2B5EF4-FFF2-40B4-BE49-F238E27FC236}">
                  <a16:creationId xmlns:a16="http://schemas.microsoft.com/office/drawing/2014/main" id="{B55947A7-1E67-4D76-91F0-C02919F20647}"/>
                </a:ext>
              </a:extLst>
            </p:cNvPr>
            <p:cNvGrpSpPr/>
            <p:nvPr/>
          </p:nvGrpSpPr>
          <p:grpSpPr>
            <a:xfrm>
              <a:off x="4070513" y="2424626"/>
              <a:ext cx="1271612" cy="1031654"/>
              <a:chOff x="3871440" y="2422042"/>
              <a:chExt cx="1271612" cy="1031654"/>
            </a:xfrm>
          </p:grpSpPr>
          <p:pic>
            <p:nvPicPr>
              <p:cNvPr id="14" name="圖片 13">
                <a:extLst>
                  <a:ext uri="{FF2B5EF4-FFF2-40B4-BE49-F238E27FC236}">
                    <a16:creationId xmlns:a16="http://schemas.microsoft.com/office/drawing/2014/main" id="{25F24C9D-D766-4C0E-8580-09E3CB735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0951902">
                <a:off x="4160523" y="2422042"/>
                <a:ext cx="982529" cy="1031654"/>
              </a:xfrm>
              <a:prstGeom prst="rect">
                <a:avLst/>
              </a:prstGeom>
            </p:spPr>
          </p:pic>
          <p:pic>
            <p:nvPicPr>
              <p:cNvPr id="15" name="圖片 14">
                <a:extLst>
                  <a:ext uri="{FF2B5EF4-FFF2-40B4-BE49-F238E27FC236}">
                    <a16:creationId xmlns:a16="http://schemas.microsoft.com/office/drawing/2014/main" id="{86E6999D-CBEC-4C01-9FA1-5D5A485E57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553143">
                <a:off x="3894469" y="2502633"/>
                <a:ext cx="921183" cy="967241"/>
              </a:xfrm>
              <a:prstGeom prst="rect">
                <a:avLst/>
              </a:prstGeom>
            </p:spPr>
          </p:pic>
        </p:grpSp>
      </p:grpSp>
      <p:sp>
        <p:nvSpPr>
          <p:cNvPr id="7" name="投影片編號版面配置區 1">
            <a:extLst>
              <a:ext uri="{FF2B5EF4-FFF2-40B4-BE49-F238E27FC236}">
                <a16:creationId xmlns:a16="http://schemas.microsoft.com/office/drawing/2014/main" id="{F9DEE020-06C1-41DD-BE25-7A0F8862B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12175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6"/>
          <p:cNvSpPr txBox="1">
            <a:spLocks noChangeArrowheads="1"/>
          </p:cNvSpPr>
          <p:nvPr/>
        </p:nvSpPr>
        <p:spPr>
          <a:xfrm>
            <a:off x="1962882" y="254692"/>
            <a:ext cx="5189131" cy="8565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tabLst/>
              <a:defRPr/>
            </a:pPr>
            <a:r>
              <a:rPr kumimoji="0" lang="zh-TW" altLang="en-US" sz="3600" b="1" i="0" u="none" strike="noStrike" kern="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layfair Display Regular"/>
                <a:sym typeface="Playfair Display Regular"/>
              </a:rPr>
              <a:t>大麻</a:t>
            </a:r>
            <a:br>
              <a:rPr kumimoji="0" lang="en-US" altLang="zh-TW" sz="4400" b="1" i="0" u="none" strike="noStrike" kern="0" cap="none" spc="0" normalizeH="0" baseline="0" noProof="0" dirty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layfair Display Regular"/>
                <a:sym typeface="Playfair Display Regular"/>
              </a:rPr>
            </a:br>
            <a:r>
              <a:rPr kumimoji="0" lang="en-US" altLang="zh-TW" sz="3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layfair Display Regular"/>
                <a:sym typeface="Playfair Display Regular"/>
              </a:rPr>
              <a:t>(</a:t>
            </a:r>
            <a:r>
              <a:rPr kumimoji="0" lang="zh-TW" altLang="en-US" sz="3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layfair Display Regular"/>
                <a:sym typeface="Playfair Display Regular"/>
              </a:rPr>
              <a:t>草、牛牛、花</a:t>
            </a:r>
            <a:r>
              <a:rPr kumimoji="0" lang="en-US" altLang="zh-TW" sz="3000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layfair Display Regular"/>
                <a:sym typeface="Playfair Display Regular"/>
              </a:rPr>
              <a:t>)</a:t>
            </a:r>
            <a:endParaRPr kumimoji="0" lang="zh-TW" altLang="en-US" sz="300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layfair Display Regular"/>
              <a:sym typeface="Playfair Display Regular"/>
            </a:endParaRPr>
          </a:p>
        </p:txBody>
      </p:sp>
      <p:pic>
        <p:nvPicPr>
          <p:cNvPr id="3" name="Picture 21" descr="C:\Users\Nelson Wong\Downloads\S02070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48" y="1487605"/>
            <a:ext cx="3035068" cy="155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3232102"/>
            <a:ext cx="1933244" cy="1643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3" descr="C:\Users\Nelson Wong\Downloads\大麻膏(無管管局logo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12243" r="6643" b="14906"/>
          <a:stretch/>
        </p:blipFill>
        <p:spPr bwMode="auto">
          <a:xfrm>
            <a:off x="6130154" y="3704911"/>
            <a:ext cx="2456793" cy="905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0" descr="C:\Users\Nelson Wong\Downloads\00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2876" y="1378851"/>
            <a:ext cx="1655763" cy="186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9"/>
          <p:cNvSpPr>
            <a:spLocks noChangeArrowheads="1"/>
          </p:cNvSpPr>
          <p:nvPr/>
        </p:nvSpPr>
        <p:spPr bwMode="auto">
          <a:xfrm>
            <a:off x="3762044" y="4767263"/>
            <a:ext cx="3482579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圖片僅供參考 </a:t>
            </a:r>
          </a:p>
        </p:txBody>
      </p:sp>
      <p:sp>
        <p:nvSpPr>
          <p:cNvPr id="8" name="Rectangle 53"/>
          <p:cNvSpPr>
            <a:spLocks noChangeArrowheads="1"/>
          </p:cNvSpPr>
          <p:nvPr/>
        </p:nvSpPr>
        <p:spPr bwMode="auto">
          <a:xfrm>
            <a:off x="481226" y="1056718"/>
            <a:ext cx="13684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2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大麻</a:t>
            </a:r>
            <a:r>
              <a:rPr lang="zh-TW" altLang="en-US" sz="22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9" name="Rectangle 54"/>
          <p:cNvSpPr>
            <a:spLocks noChangeArrowheads="1"/>
          </p:cNvSpPr>
          <p:nvPr/>
        </p:nvSpPr>
        <p:spPr bwMode="auto">
          <a:xfrm>
            <a:off x="6130154" y="3312671"/>
            <a:ext cx="363298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2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大麻樹脂 </a:t>
            </a:r>
            <a:r>
              <a:rPr lang="en-US" altLang="zh-TW" sz="22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22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大麻精</a:t>
            </a:r>
            <a:r>
              <a:rPr lang="en-US" altLang="zh-TW" sz="22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sp>
        <p:nvSpPr>
          <p:cNvPr id="10" name="Rectangle 55"/>
          <p:cNvSpPr>
            <a:spLocks noChangeArrowheads="1"/>
          </p:cNvSpPr>
          <p:nvPr/>
        </p:nvSpPr>
        <p:spPr bwMode="auto">
          <a:xfrm>
            <a:off x="6571870" y="1410856"/>
            <a:ext cx="274955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2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手捲大麻煙</a:t>
            </a:r>
            <a:r>
              <a:rPr lang="zh-TW" altLang="en-US" sz="2200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sp>
        <p:nvSpPr>
          <p:cNvPr id="11" name="Rectangle 52"/>
          <p:cNvSpPr>
            <a:spLocks noChangeArrowheads="1"/>
          </p:cNvSpPr>
          <p:nvPr/>
        </p:nvSpPr>
        <p:spPr bwMode="auto">
          <a:xfrm>
            <a:off x="787968" y="3622748"/>
            <a:ext cx="227806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22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大麻花 </a:t>
            </a:r>
          </a:p>
        </p:txBody>
      </p:sp>
      <p:sp>
        <p:nvSpPr>
          <p:cNvPr id="12" name="投影片編號版面配置區 1">
            <a:extLst>
              <a:ext uri="{FF2B5EF4-FFF2-40B4-BE49-F238E27FC236}">
                <a16:creationId xmlns:a16="http://schemas.microsoft.com/office/drawing/2014/main" id="{16144068-2F6D-433D-8AEE-F01B8DA42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579570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>
            <a:extLst>
              <a:ext uri="{FF2B5EF4-FFF2-40B4-BE49-F238E27FC236}">
                <a16:creationId xmlns:a16="http://schemas.microsoft.com/office/drawing/2014/main" id="{A1C64294-6785-4C8B-9E47-56A262D33B3F}"/>
              </a:ext>
            </a:extLst>
          </p:cNvPr>
          <p:cNvSpPr/>
          <p:nvPr/>
        </p:nvSpPr>
        <p:spPr>
          <a:xfrm>
            <a:off x="1288249" y="1420314"/>
            <a:ext cx="2595267" cy="2456924"/>
          </a:xfrm>
          <a:prstGeom prst="ellipse">
            <a:avLst/>
          </a:prstGeom>
          <a:solidFill>
            <a:srgbClr val="DCD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solidFill>
                  <a:schemeClr val="accent6">
                    <a:lumMod val="50000"/>
                  </a:schemeClr>
                </a:solidFill>
                <a:latin typeface="華康中黑體(P)-UN" panose="020B0500000000000000" pitchFamily="34" charset="-120"/>
                <a:ea typeface="華康中黑體(P)-UN" panose="020B0500000000000000" pitchFamily="34" charset="-120"/>
                <a:cs typeface="華康中黑體(P)-UN" panose="020B0500000000000000" pitchFamily="34" charset="-120"/>
              </a:rPr>
              <a:t>天然</a:t>
            </a:r>
            <a:endParaRPr lang="zh-HK" altLang="en-US" sz="6000" b="1" dirty="0">
              <a:solidFill>
                <a:schemeClr val="accent6">
                  <a:lumMod val="50000"/>
                </a:schemeClr>
              </a:solidFill>
              <a:latin typeface="華康中黑體(P)-UN" panose="020B0500000000000000" pitchFamily="34" charset="-120"/>
              <a:ea typeface="華康中黑體(P)-UN" panose="020B0500000000000000" pitchFamily="34" charset="-120"/>
              <a:cs typeface="華康中黑體(P)-UN" panose="020B0500000000000000" pitchFamily="34" charset="-120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34BF0C91-F883-4718-960B-EA5FAB8615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553143">
            <a:off x="1885772" y="3176010"/>
            <a:ext cx="921183" cy="967241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051820DD-AF0B-4821-8CAB-CA23A0E3F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8117">
            <a:off x="2412934" y="3193007"/>
            <a:ext cx="921183" cy="967241"/>
          </a:xfrm>
          <a:prstGeom prst="rect">
            <a:avLst/>
          </a:prstGeom>
        </p:spPr>
      </p:pic>
      <p:sp>
        <p:nvSpPr>
          <p:cNvPr id="6" name="不等於 5">
            <a:extLst>
              <a:ext uri="{FF2B5EF4-FFF2-40B4-BE49-F238E27FC236}">
                <a16:creationId xmlns:a16="http://schemas.microsoft.com/office/drawing/2014/main" id="{44897B41-2B14-4A72-8DD1-315C147F2B6C}"/>
              </a:ext>
            </a:extLst>
          </p:cNvPr>
          <p:cNvSpPr/>
          <p:nvPr/>
        </p:nvSpPr>
        <p:spPr>
          <a:xfrm>
            <a:off x="4069793" y="2191576"/>
            <a:ext cx="1114490" cy="914400"/>
          </a:xfrm>
          <a:prstGeom prst="mathNot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b="1" dirty="0">
              <a:solidFill>
                <a:schemeClr val="tx1"/>
              </a:solidFill>
              <a:ea typeface="微軟正黑體" panose="020B0604030504040204" pitchFamily="34" charset="-120"/>
            </a:endParaRP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FEF20F6A-6D57-45D1-BD71-98001EDB6970}"/>
              </a:ext>
            </a:extLst>
          </p:cNvPr>
          <p:cNvSpPr/>
          <p:nvPr/>
        </p:nvSpPr>
        <p:spPr>
          <a:xfrm>
            <a:off x="5334000" y="1420314"/>
            <a:ext cx="2595267" cy="24569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>
                <a:solidFill>
                  <a:schemeClr val="accent6">
                    <a:lumMod val="50000"/>
                  </a:schemeClr>
                </a:solidFill>
                <a:latin typeface="華康中黑體(P)-UN" panose="020B0500000000000000" pitchFamily="34" charset="-120"/>
                <a:ea typeface="華康中黑體(P)-UN" panose="020B0500000000000000" pitchFamily="34" charset="-120"/>
                <a:cs typeface="華康中黑體(P)-UN" panose="020B0500000000000000" pitchFamily="34" charset="-120"/>
              </a:rPr>
              <a:t>無害</a:t>
            </a:r>
            <a:endParaRPr lang="zh-HK" altLang="en-US" sz="6000" b="1" dirty="0">
              <a:solidFill>
                <a:schemeClr val="accent6">
                  <a:lumMod val="50000"/>
                </a:schemeClr>
              </a:solidFill>
              <a:latin typeface="華康中黑體(P)-UN" panose="020B0500000000000000" pitchFamily="34" charset="-120"/>
              <a:ea typeface="華康中黑體(P)-UN" panose="020B0500000000000000" pitchFamily="34" charset="-120"/>
              <a:cs typeface="華康中黑體(P)-UN" panose="020B0500000000000000" pitchFamily="34" charset="-120"/>
            </a:endParaRPr>
          </a:p>
        </p:txBody>
      </p:sp>
      <p:sp>
        <p:nvSpPr>
          <p:cNvPr id="8" name="投影片編號版面配置區 1">
            <a:extLst>
              <a:ext uri="{FF2B5EF4-FFF2-40B4-BE49-F238E27FC236}">
                <a16:creationId xmlns:a16="http://schemas.microsoft.com/office/drawing/2014/main" id="{96E284D3-1028-468B-AEE1-035070E4C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47424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4DFFB00-1ABF-4B7D-9E66-FD277C131E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24043" y="1160536"/>
            <a:ext cx="3598878" cy="3982964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5D131296-EA93-446E-BE0B-6AA755AE8C9D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01" y="926983"/>
            <a:ext cx="6525959" cy="4216517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EC3ABC84-6789-464A-B053-70C1FBD7EF10}"/>
              </a:ext>
            </a:extLst>
          </p:cNvPr>
          <p:cNvSpPr txBox="1"/>
          <p:nvPr/>
        </p:nvSpPr>
        <p:spPr>
          <a:xfrm>
            <a:off x="4773335" y="1812022"/>
            <a:ext cx="130029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HK" sz="3800" b="1" dirty="0">
                <a:solidFill>
                  <a:srgbClr val="CE1204"/>
                </a:solidFill>
                <a:ea typeface="微軟正黑體" panose="020B0604030504040204" pitchFamily="34" charset="-120"/>
              </a:rPr>
              <a:t>THC</a:t>
            </a:r>
            <a:endParaRPr lang="zh-HK" altLang="en-US" sz="3800" b="1" dirty="0">
              <a:solidFill>
                <a:srgbClr val="CE1204"/>
              </a:solidFill>
              <a:ea typeface="微軟正黑體" panose="020B0604030504040204" pitchFamily="34" charset="-120"/>
            </a:endParaRP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9BDEC334-0664-4233-AFED-AC23AAC5A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146890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22"/>
          <p:cNvGrpSpPr>
            <a:grpSpLocks/>
          </p:cNvGrpSpPr>
          <p:nvPr/>
        </p:nvGrpSpPr>
        <p:grpSpPr bwMode="auto">
          <a:xfrm>
            <a:off x="1594623" y="1148576"/>
            <a:ext cx="6651305" cy="3537724"/>
            <a:chOff x="179512" y="1196752"/>
            <a:chExt cx="8799147" cy="3816424"/>
          </a:xfrm>
        </p:grpSpPr>
        <p:grpSp>
          <p:nvGrpSpPr>
            <p:cNvPr id="3" name="群組 11"/>
            <p:cNvGrpSpPr>
              <a:grpSpLocks/>
            </p:cNvGrpSpPr>
            <p:nvPr/>
          </p:nvGrpSpPr>
          <p:grpSpPr bwMode="auto">
            <a:xfrm>
              <a:off x="179512" y="1196752"/>
              <a:ext cx="8799147" cy="3816424"/>
              <a:chOff x="0" y="1772814"/>
              <a:chExt cx="9197759" cy="3284181"/>
            </a:xfrm>
          </p:grpSpPr>
          <p:grpSp>
            <p:nvGrpSpPr>
              <p:cNvPr id="6" name="群組 2"/>
              <p:cNvGrpSpPr>
                <a:grpSpLocks/>
              </p:cNvGrpSpPr>
              <p:nvPr/>
            </p:nvGrpSpPr>
            <p:grpSpPr bwMode="auto">
              <a:xfrm>
                <a:off x="0" y="1772814"/>
                <a:ext cx="9197759" cy="3284181"/>
                <a:chOff x="0" y="260649"/>
                <a:chExt cx="9197759" cy="3284185"/>
              </a:xfrm>
            </p:grpSpPr>
            <p:sp>
              <p:nvSpPr>
                <p:cNvPr id="8" name="矩形 7"/>
                <p:cNvSpPr/>
                <p:nvPr/>
              </p:nvSpPr>
              <p:spPr>
                <a:xfrm>
                  <a:off x="0" y="520214"/>
                  <a:ext cx="9144135" cy="302462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2"/>
                </a:lnRef>
                <a:fillRef idx="1">
                  <a:schemeClr val="lt1"/>
                </a:fillRef>
                <a:effectRef idx="0">
                  <a:schemeClr val="accent2"/>
                </a:effectRef>
                <a:fontRef idx="minor">
                  <a:schemeClr val="dk1"/>
                </a:fontRef>
              </p:style>
              <p:txBody>
                <a:bodyPr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TW" altLang="en-US" sz="1350" dirty="0">
                    <a:ea typeface="微軟正黑體" panose="020B0604030504040204" pitchFamily="34" charset="-120"/>
                  </a:endParaRPr>
                </a:p>
              </p:txBody>
            </p:sp>
            <p:sp>
              <p:nvSpPr>
                <p:cNvPr id="9" name="矩形 8"/>
                <p:cNvSpPr/>
                <p:nvPr/>
              </p:nvSpPr>
              <p:spPr>
                <a:xfrm>
                  <a:off x="0" y="260649"/>
                  <a:ext cx="9144135" cy="288255"/>
                </a:xfrm>
                <a:prstGeom prst="rect">
                  <a:avLst/>
                </a:prstGeom>
                <a:solidFill>
                  <a:srgbClr val="376D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>
                  <a:defPPr>
                    <a:defRPr lang="zh-TW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>
                    <a:defRPr/>
                  </a:pPr>
                  <a:endParaRPr lang="zh-TW" altLang="en-US" sz="1350" dirty="0">
                    <a:solidFill>
                      <a:srgbClr val="7B9D6F"/>
                    </a:solidFill>
                    <a:ea typeface="微軟正黑體" panose="020B0604030504040204" pitchFamily="34" charset="-120"/>
                  </a:endParaRPr>
                </a:p>
              </p:txBody>
            </p:sp>
            <p:grpSp>
              <p:nvGrpSpPr>
                <p:cNvPr id="10" name="群組 5"/>
                <p:cNvGrpSpPr>
                  <a:grpSpLocks/>
                </p:cNvGrpSpPr>
                <p:nvPr/>
              </p:nvGrpSpPr>
              <p:grpSpPr bwMode="auto">
                <a:xfrm>
                  <a:off x="113913" y="692697"/>
                  <a:ext cx="9083846" cy="2803045"/>
                  <a:chOff x="114390" y="476672"/>
                  <a:chExt cx="9121957" cy="2803045"/>
                </a:xfrm>
              </p:grpSpPr>
              <p:sp>
                <p:nvSpPr>
                  <p:cNvPr id="11" name="文字方塊 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3111" y="476672"/>
                    <a:ext cx="8460432" cy="6356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9pPr>
                  </a:lstStyle>
                  <a:p>
                    <a:pPr algn="ctr" eaLnBrk="1" hangingPunct="1"/>
                    <a:r>
                      <a:rPr lang="en-US" altLang="zh-TW" sz="3000" b="1" dirty="0">
                        <a:latin typeface="Meiryo UI" pitchFamily="34" charset="-128"/>
                        <a:ea typeface="Meiryo UI" pitchFamily="34" charset="-128"/>
                      </a:rPr>
                      <a:t>19</a:t>
                    </a:r>
                    <a:r>
                      <a:rPr lang="zh-TW" altLang="en-US" sz="3000" b="1" dirty="0">
                        <a:latin typeface="Meiryo UI" pitchFamily="34" charset="-128"/>
                        <a:ea typeface="Meiryo UI" pitchFamily="34" charset="-128"/>
                      </a:rPr>
                      <a:t>歲少年西貢墮樓亡 天台遺大麻</a:t>
                    </a:r>
                  </a:p>
                </p:txBody>
              </p:sp>
              <p:sp>
                <p:nvSpPr>
                  <p:cNvPr id="12" name="文字方塊 5"/>
                  <p:cNvSpPr txBox="1"/>
                  <p:nvPr/>
                </p:nvSpPr>
                <p:spPr>
                  <a:xfrm>
                    <a:off x="2720924" y="1113950"/>
                    <a:ext cx="6391339" cy="1635505"/>
                  </a:xfrm>
                  <a:prstGeom prst="rect">
                    <a:avLst/>
                  </a:prstGeom>
                  <a:noFill/>
                </p:spPr>
                <p:txBody>
                  <a:bodyPr numCol="2" spcCol="144000">
                    <a:spAutoFit/>
                  </a:bodyPr>
                  <a:lstStyle>
                    <a:defPPr>
                      <a:defRPr lang="zh-TW"/>
                    </a:defPPr>
                    <a:lvl1pPr marL="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457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914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371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8288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2860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7432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2004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657600" algn="l" defTabSz="914400" rtl="0" eaLnBrk="1" latinLnBrk="0" hangingPunct="1"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just" hangingPunct="0">
                      <a:lnSpc>
                        <a:spcPct val="150000"/>
                      </a:lnSpc>
                      <a:defRPr/>
                    </a:pPr>
                    <a:r>
                      <a:rPr lang="en-US" altLang="zh-TW" sz="825" spc="225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rPr>
                      <a:t>【</a:t>
                    </a:r>
                    <a:r>
                      <a:rPr lang="zh-TW" altLang="en-US" sz="825" spc="225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rPr>
                      <a:t>本報訊</a:t>
                    </a:r>
                    <a:r>
                      <a:rPr lang="en-US" altLang="zh-TW" sz="825" spc="225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rPr>
                      <a:t>】</a:t>
                    </a:r>
                    <a:r>
                      <a:rPr lang="zh-TW" altLang="en-US" sz="825" spc="225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rPr>
                      <a:t>今午一時，一名清潔女工發現一名青年倒臥在翠塘路</a:t>
                    </a:r>
                    <a:r>
                      <a:rPr lang="en-US" altLang="zh-TW" sz="825" spc="225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rPr>
                      <a:t>1</a:t>
                    </a:r>
                    <a:r>
                      <a:rPr lang="zh-TW" altLang="en-US" sz="825" spc="225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rPr>
                      <a:t>號對開山坡草坪昏迷，於是報警。救護員到埸證實青年已經死亡。警方於附近商埸天台發現相信是死者遺下的手機、財物及衣服，亦檢獲少量大麻，但未有發現遺書。警方其後翻查商場閉路電視片段，發現死者昨晚約</a:t>
                    </a:r>
                    <a:r>
                      <a:rPr lang="en-US" altLang="zh-TW" sz="825" spc="225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rPr>
                      <a:t>11</a:t>
                    </a:r>
                    <a:r>
                      <a:rPr lang="zh-TW" altLang="en-US" sz="825" spc="225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  <a:cs typeface="Arial Unicode MS" pitchFamily="34" charset="-120"/>
                      </a:rPr>
                      <a:t>時前往天台，步履不穩，初步懷疑青年於凌晨時份從天台墮下。消息稱，死者曾入讀大專，但現時是雙失青年，有精神病紀錄及自殺傾向，需定期覆診。警方正調查案件是否與檢獲的大麻有關。</a:t>
                    </a:r>
                    <a:endParaRPr lang="en-US" altLang="zh-TW" sz="825" spc="225" dirty="0">
                      <a:latin typeface="微軟正黑體" panose="020B0604030504040204" pitchFamily="34" charset="-120"/>
                      <a:ea typeface="微軟正黑體" panose="020B0604030504040204" pitchFamily="34" charset="-120"/>
                      <a:cs typeface="Arial Unicode MS" pitchFamily="34" charset="-120"/>
                    </a:endParaRPr>
                  </a:p>
                </p:txBody>
              </p:sp>
              <p:pic>
                <p:nvPicPr>
                  <p:cNvPr id="13" name="Picture 4" descr="https://static.appledaily.hk/images/e-paper/20171123/large/1511420022_55cd.jpg"/>
                  <p:cNvPicPr>
                    <a:picLocks noChangeAspect="1" noChangeArrowheads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14390" y="1246114"/>
                    <a:ext cx="2506128" cy="12771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" name="文字方塊 8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8289" y="2533719"/>
                    <a:ext cx="2318740" cy="177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9pPr>
                  </a:lstStyle>
                  <a:p>
                    <a:pPr eaLnBrk="1" hangingPunct="1"/>
                    <a:r>
                      <a:rPr lang="zh-TW" altLang="en-US" sz="825" dirty="0">
                        <a:latin typeface="微軟正黑體" panose="020B0604030504040204" pitchFamily="34" charset="-120"/>
                        <a:ea typeface="Arial Unicode MS" pitchFamily="34" charset="-120"/>
                      </a:rPr>
                      <a:t>警方在墮樓現場調查。（劉永明攝）</a:t>
                    </a:r>
                  </a:p>
                </p:txBody>
              </p:sp>
              <p:sp>
                <p:nvSpPr>
                  <p:cNvPr id="15" name="文字方塊 1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7497331" y="3028101"/>
                    <a:ext cx="1739016" cy="2516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1pPr>
                    <a:lvl2pPr marL="742950" indent="-28575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2pPr>
                    <a:lvl3pPr marL="1143000" indent="-22860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3pPr>
                    <a:lvl4pPr marL="1600200" indent="-22860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4pPr>
                    <a:lvl5pPr marL="2057400" indent="-228600"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kumimoji="1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新細明體" panose="02020500000000000000" pitchFamily="18" charset="-120"/>
                      </a:defRPr>
                    </a:lvl9pPr>
                  </a:lstStyle>
                  <a:p>
                    <a:pPr eaLnBrk="1" hangingPunct="1"/>
                    <a:r>
                      <a:rPr lang="zh-TW" altLang="en-US" sz="825">
                        <a:latin typeface="微軟正黑體" panose="020B0604030504040204" pitchFamily="34" charset="-120"/>
                        <a:ea typeface="微軟正黑體" panose="020B0604030504040204" pitchFamily="34" charset="-120"/>
                      </a:rPr>
                      <a:t>本篇剪報只供教學用途</a:t>
                    </a:r>
                    <a:endParaRPr lang="en-US" altLang="zh-TW" sz="825">
                      <a:latin typeface="微軟正黑體" panose="020B0604030504040204" pitchFamily="34" charset="-120"/>
                      <a:ea typeface="微軟正黑體" panose="020B0604030504040204" pitchFamily="34" charset="-120"/>
                    </a:endParaRPr>
                  </a:p>
                </p:txBody>
              </p:sp>
            </p:grpSp>
          </p:grpSp>
          <p:sp>
            <p:nvSpPr>
              <p:cNvPr id="7" name="文字方塊 6"/>
              <p:cNvSpPr txBox="1"/>
              <p:nvPr/>
            </p:nvSpPr>
            <p:spPr>
              <a:xfrm>
                <a:off x="0" y="1772814"/>
                <a:ext cx="9144135" cy="29134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zh-TW" altLang="en-US" sz="1050" b="1" spc="225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 Unicode MS" pitchFamily="34" charset="-120"/>
                  </a:rPr>
                  <a:t>東方日報                                                         最後更新日期：</a:t>
                </a:r>
                <a:r>
                  <a:rPr lang="en-US" altLang="zh-TW" sz="1050" b="1" spc="225" dirty="0">
                    <a:latin typeface="微軟正黑體" panose="020B0604030504040204" pitchFamily="34" charset="-120"/>
                    <a:ea typeface="微軟正黑體" panose="020B0604030504040204" pitchFamily="34" charset="-120"/>
                    <a:cs typeface="Arial Unicode MS" pitchFamily="34" charset="-120"/>
                  </a:rPr>
                  <a:t>2017-11-23</a:t>
                </a:r>
                <a:endParaRPr lang="zh-TW" altLang="en-US" sz="1050" b="1" spc="225" dirty="0">
                  <a:latin typeface="微軟正黑體" panose="020B0604030504040204" pitchFamily="34" charset="-120"/>
                  <a:ea typeface="微軟正黑體" panose="020B0604030504040204" pitchFamily="34" charset="-120"/>
                  <a:cs typeface="Arial Unicode MS" pitchFamily="34" charset="-120"/>
                </a:endParaRPr>
              </a:p>
            </p:txBody>
          </p:sp>
        </p:grpSp>
        <p:sp>
          <p:nvSpPr>
            <p:cNvPr id="5" name="矩形 4"/>
            <p:cNvSpPr/>
            <p:nvPr/>
          </p:nvSpPr>
          <p:spPr>
            <a:xfrm>
              <a:off x="4068502" y="1698412"/>
              <a:ext cx="4247730" cy="650888"/>
            </a:xfrm>
            <a:prstGeom prst="rect">
              <a:avLst/>
            </a:prstGeom>
            <a:solidFill>
              <a:srgbClr val="DE0000">
                <a:alpha val="2313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HK" altLang="en-US" sz="1050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16" name="投影片編號版面配置區 1">
            <a:extLst>
              <a:ext uri="{FF2B5EF4-FFF2-40B4-BE49-F238E27FC236}">
                <a16:creationId xmlns:a16="http://schemas.microsoft.com/office/drawing/2014/main" id="{F1B8BF6E-D9BA-4833-B216-7B8B927EB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373955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16" y="253820"/>
            <a:ext cx="2997994" cy="2396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內容版面配置區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9410" y="253820"/>
            <a:ext cx="2312194" cy="2396728"/>
          </a:xfrm>
          <a:prstGeom prst="rect">
            <a:avLst/>
          </a:prstGeom>
        </p:spPr>
      </p:pic>
      <p:pic>
        <p:nvPicPr>
          <p:cNvPr id="4" name="圖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413" y="2863398"/>
            <a:ext cx="2170494" cy="181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圖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7224" y="2863398"/>
            <a:ext cx="1934380" cy="187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89"/>
          <p:cNvSpPr>
            <a:spLocks noChangeArrowheads="1"/>
          </p:cNvSpPr>
          <p:nvPr/>
        </p:nvSpPr>
        <p:spPr bwMode="auto">
          <a:xfrm>
            <a:off x="3394364" y="4849091"/>
            <a:ext cx="2798618" cy="294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圖片僅供參考 </a:t>
            </a:r>
          </a:p>
        </p:txBody>
      </p:sp>
      <p:sp>
        <p:nvSpPr>
          <p:cNvPr id="8" name="投影片編號版面配置區 1">
            <a:extLst>
              <a:ext uri="{FF2B5EF4-FFF2-40B4-BE49-F238E27FC236}">
                <a16:creationId xmlns:a16="http://schemas.microsoft.com/office/drawing/2014/main" id="{8DE1F2BA-0791-4B27-A075-2D7248611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578543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橢圓 12">
            <a:extLst>
              <a:ext uri="{FF2B5EF4-FFF2-40B4-BE49-F238E27FC236}">
                <a16:creationId xmlns:a16="http://schemas.microsoft.com/office/drawing/2014/main" id="{849AC73C-EC1F-47E0-9DAD-D28467E596DB}"/>
              </a:ext>
            </a:extLst>
          </p:cNvPr>
          <p:cNvSpPr/>
          <p:nvPr/>
        </p:nvSpPr>
        <p:spPr>
          <a:xfrm>
            <a:off x="2692388" y="1024756"/>
            <a:ext cx="3531949" cy="3409394"/>
          </a:xfrm>
          <a:prstGeom prst="ellipse">
            <a:avLst/>
          </a:prstGeom>
          <a:solidFill>
            <a:srgbClr val="C2C2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40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6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冰</a:t>
            </a:r>
            <a:endParaRPr lang="zh-HK" altLang="en-US" sz="60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4" name="Picture 2" descr="冰毒相關死亡的真兇被揪出- 每日頭條">
            <a:extLst>
              <a:ext uri="{FF2B5EF4-FFF2-40B4-BE49-F238E27FC236}">
                <a16:creationId xmlns:a16="http://schemas.microsoft.com/office/drawing/2014/main" id="{AC8BD173-F58A-492B-AF20-A85783DE60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70017" y="1587026"/>
            <a:ext cx="1376689" cy="9847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D84BAE48-5BEF-4129-B5C7-C7FD8B287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28679952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: 圓角 6">
            <a:extLst>
              <a:ext uri="{FF2B5EF4-FFF2-40B4-BE49-F238E27FC236}">
                <a16:creationId xmlns:a16="http://schemas.microsoft.com/office/drawing/2014/main" id="{FEF20F6A-6D57-45D1-BD71-98001EDB6970}"/>
              </a:ext>
            </a:extLst>
          </p:cNvPr>
          <p:cNvSpPr/>
          <p:nvPr/>
        </p:nvSpPr>
        <p:spPr>
          <a:xfrm>
            <a:off x="4030979" y="3424680"/>
            <a:ext cx="2441155" cy="10793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000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強力興奮劑</a:t>
            </a:r>
          </a:p>
        </p:txBody>
      </p:sp>
      <p:sp>
        <p:nvSpPr>
          <p:cNvPr id="8" name="矩形: 圓角 7">
            <a:extLst>
              <a:ext uri="{FF2B5EF4-FFF2-40B4-BE49-F238E27FC236}">
                <a16:creationId xmlns:a16="http://schemas.microsoft.com/office/drawing/2014/main" id="{F795E73E-CB4B-4906-8419-C9AC224A869E}"/>
              </a:ext>
            </a:extLst>
          </p:cNvPr>
          <p:cNvSpPr/>
          <p:nvPr/>
        </p:nvSpPr>
        <p:spPr>
          <a:xfrm>
            <a:off x="1882250" y="1470660"/>
            <a:ext cx="3809890" cy="1295951"/>
          </a:xfrm>
          <a:prstGeom prst="roundRect">
            <a:avLst/>
          </a:prstGeom>
          <a:solidFill>
            <a:srgbClr val="DCDC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甲基安非他命</a:t>
            </a:r>
            <a:endParaRPr lang="zh-HK" altLang="en-US" sz="40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B3E9A61A-6522-4246-A8BC-F65DFFAB93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5F86A5"/>
              </a:clrFrom>
              <a:clrTo>
                <a:srgbClr val="5F86A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9638" y="812590"/>
            <a:ext cx="2166151" cy="28674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冰毒相關死亡的真兇被揪出- 每日頭條">
            <a:extLst>
              <a:ext uri="{FF2B5EF4-FFF2-40B4-BE49-F238E27FC236}">
                <a16:creationId xmlns:a16="http://schemas.microsoft.com/office/drawing/2014/main" id="{16C97631-B789-4C46-9C6E-126815AECC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72135" y="2771891"/>
            <a:ext cx="2628009" cy="22617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397AB134-BA63-40AA-AAEE-570E78A73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156128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8"/>
          <p:cNvSpPr txBox="1">
            <a:spLocks/>
          </p:cNvSpPr>
          <p:nvPr/>
        </p:nvSpPr>
        <p:spPr>
          <a:xfrm>
            <a:off x="323849" y="379029"/>
            <a:ext cx="8720919" cy="15027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tabLst/>
              <a:defRPr/>
            </a:pPr>
            <a:r>
              <a:rPr lang="zh-TW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sym typeface="Playfair Display Regular"/>
              </a:rPr>
              <a:t>甲基安非他明</a:t>
            </a:r>
            <a:endParaRPr lang="en-US" altLang="zh-TW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  <a:sym typeface="Playfair Display Regular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tabLst/>
              <a:defRPr/>
            </a:pPr>
            <a:r>
              <a:rPr kumimoji="0" lang="en-US" altLang="zh-TW" sz="3000" b="0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layfair Display Regular"/>
                <a:sym typeface="Playfair Display Regular"/>
              </a:rPr>
              <a:t>(</a:t>
            </a:r>
            <a:r>
              <a:rPr kumimoji="0" lang="zh-TW" altLang="en-US" sz="3000" b="0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layfair Display Regular"/>
                <a:sym typeface="Playfair Display Regular"/>
              </a:rPr>
              <a:t>冰、凍野、滑雪</a:t>
            </a:r>
            <a:r>
              <a:rPr kumimoji="0" lang="en-US" altLang="zh-TW" sz="3000" b="0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layfair Display Regular"/>
                <a:sym typeface="Playfair Display Regular"/>
              </a:rPr>
              <a:t>)</a:t>
            </a:r>
            <a:br>
              <a:rPr kumimoji="0" lang="en-US" altLang="zh-TW" sz="3000" b="0" i="0" u="none" strike="noStrike" kern="0" cap="none" spc="0" normalizeH="0" baseline="0" noProof="0" dirty="0">
                <a:ln>
                  <a:noFill/>
                </a:ln>
                <a:solidFill>
                  <a:srgbClr val="CC00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Playfair Display Regular"/>
                <a:sym typeface="Playfair Display Regular"/>
              </a:rPr>
            </a:br>
            <a:endParaRPr kumimoji="0" lang="zh-TW" altLang="en-US" sz="3000" b="0" i="0" u="none" strike="noStrike" kern="0" cap="none" spc="0" normalizeH="0" baseline="0" noProof="0" dirty="0">
              <a:ln>
                <a:noFill/>
              </a:ln>
              <a:solidFill>
                <a:srgbClr val="CC00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Playfair Display Regular"/>
              <a:sym typeface="Playfair Display Regular"/>
            </a:endParaRPr>
          </a:p>
        </p:txBody>
      </p:sp>
      <p:pic>
        <p:nvPicPr>
          <p:cNvPr id="3" name="Picture 10" descr="C:\Users\Nelson Wong\Downloads\535507_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6F9FD"/>
              </a:clrFrom>
              <a:clrTo>
                <a:srgbClr val="F6F9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1707356"/>
            <a:ext cx="4145921" cy="2051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2772" y="2501151"/>
            <a:ext cx="4000746" cy="181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89"/>
          <p:cNvSpPr>
            <a:spLocks noChangeArrowheads="1"/>
          </p:cNvSpPr>
          <p:nvPr/>
        </p:nvSpPr>
        <p:spPr bwMode="auto">
          <a:xfrm>
            <a:off x="3615150" y="4548968"/>
            <a:ext cx="3482579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圖片僅供參考 </a:t>
            </a:r>
          </a:p>
        </p:txBody>
      </p:sp>
      <p:sp>
        <p:nvSpPr>
          <p:cNvPr id="7" name="投影片編號版面配置區 1">
            <a:extLst>
              <a:ext uri="{FF2B5EF4-FFF2-40B4-BE49-F238E27FC236}">
                <a16:creationId xmlns:a16="http://schemas.microsoft.com/office/drawing/2014/main" id="{56C5EFCF-841A-45ED-8152-D95717E1F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947901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橢圓 5">
            <a:extLst>
              <a:ext uri="{FF2B5EF4-FFF2-40B4-BE49-F238E27FC236}">
                <a16:creationId xmlns:a16="http://schemas.microsoft.com/office/drawing/2014/main" id="{B2F01685-B93D-490E-AFED-041AE69292CA}"/>
              </a:ext>
            </a:extLst>
          </p:cNvPr>
          <p:cNvSpPr/>
          <p:nvPr/>
        </p:nvSpPr>
        <p:spPr>
          <a:xfrm>
            <a:off x="75070" y="594785"/>
            <a:ext cx="2460867" cy="24087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15" name="橢圓 14">
            <a:extLst>
              <a:ext uri="{FF2B5EF4-FFF2-40B4-BE49-F238E27FC236}">
                <a16:creationId xmlns:a16="http://schemas.microsoft.com/office/drawing/2014/main" id="{087811E0-044B-4DD1-9D5B-1CFF9D02F686}"/>
              </a:ext>
            </a:extLst>
          </p:cNvPr>
          <p:cNvSpPr/>
          <p:nvPr/>
        </p:nvSpPr>
        <p:spPr>
          <a:xfrm>
            <a:off x="6074492" y="1274178"/>
            <a:ext cx="3144578" cy="36047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ea typeface="微軟正黑體" panose="020B0604030504040204" pitchFamily="34" charset="-120"/>
            </a:endParaRPr>
          </a:p>
        </p:txBody>
      </p:sp>
      <p:pic>
        <p:nvPicPr>
          <p:cNvPr id="21" name="圖片 20">
            <a:extLst>
              <a:ext uri="{FF2B5EF4-FFF2-40B4-BE49-F238E27FC236}">
                <a16:creationId xmlns:a16="http://schemas.microsoft.com/office/drawing/2014/main" id="{B84FFBA4-C46B-4238-8FFE-7A71F2716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624" y="1746023"/>
            <a:ext cx="2314034" cy="2826449"/>
          </a:xfrm>
          <a:prstGeom prst="rect">
            <a:avLst/>
          </a:prstGeom>
        </p:spPr>
      </p:pic>
      <p:sp>
        <p:nvSpPr>
          <p:cNvPr id="22" name="Google Shape;109;p19">
            <a:extLst>
              <a:ext uri="{FF2B5EF4-FFF2-40B4-BE49-F238E27FC236}">
                <a16:creationId xmlns:a16="http://schemas.microsoft.com/office/drawing/2014/main" id="{50A89E3C-17FC-4106-88A4-FEEFDD36F6CD}"/>
              </a:ext>
            </a:extLst>
          </p:cNvPr>
          <p:cNvSpPr txBox="1">
            <a:spLocks/>
          </p:cNvSpPr>
          <p:nvPr/>
        </p:nvSpPr>
        <p:spPr>
          <a:xfrm>
            <a:off x="743673" y="1425285"/>
            <a:ext cx="2670221" cy="803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✓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zh-HK" altLang="en-US" sz="4400" b="1" dirty="0">
                <a:solidFill>
                  <a:srgbClr val="4520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zh-TW" altLang="en-US" sz="4400" b="1" dirty="0">
                <a:solidFill>
                  <a:srgbClr val="4520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四</a:t>
            </a:r>
            <a:r>
              <a:rPr lang="zh-HK" altLang="en-US" sz="4400" b="1" dirty="0">
                <a:solidFill>
                  <a:srgbClr val="45200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節</a:t>
            </a:r>
          </a:p>
        </p:txBody>
      </p:sp>
      <p:sp>
        <p:nvSpPr>
          <p:cNvPr id="23" name="Google Shape;109;p19">
            <a:extLst>
              <a:ext uri="{FF2B5EF4-FFF2-40B4-BE49-F238E27FC236}">
                <a16:creationId xmlns:a16="http://schemas.microsoft.com/office/drawing/2014/main" id="{361A526A-F42F-48E8-A233-3EB5751AA28E}"/>
              </a:ext>
            </a:extLst>
          </p:cNvPr>
          <p:cNvSpPr txBox="1">
            <a:spLocks/>
          </p:cNvSpPr>
          <p:nvPr/>
        </p:nvSpPr>
        <p:spPr>
          <a:xfrm>
            <a:off x="709110" y="2472312"/>
            <a:ext cx="5393978" cy="9094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✓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zh-TW" altLang="en-US" sz="4600" b="1" dirty="0">
                <a:solidFill>
                  <a:srgbClr val="452007"/>
                </a:solidFill>
                <a:latin typeface="Inter-Regular" panose="02020500000000000000" charset="0"/>
                <a:ea typeface="微軟正黑體" panose="020B0604030504040204" pitchFamily="34" charset="-120"/>
              </a:rPr>
              <a:t>和子女有個「藥」會</a:t>
            </a:r>
            <a:r>
              <a:rPr lang="zh-TW" altLang="en-US" sz="4800" b="1" dirty="0">
                <a:solidFill>
                  <a:schemeClr val="tx1"/>
                </a:solidFill>
              </a:rPr>
              <a:t>　　</a:t>
            </a:r>
            <a:endParaRPr lang="zh-HK" altLang="en-US" sz="4800" b="1" dirty="0">
              <a:solidFill>
                <a:schemeClr val="tx1"/>
              </a:solidFill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645FDAB0-3BFA-4AB4-A498-537059F8570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5" t="48148" r="53901" b="5432"/>
          <a:stretch/>
        </p:blipFill>
        <p:spPr>
          <a:xfrm>
            <a:off x="7085353" y="1930666"/>
            <a:ext cx="1897042" cy="2641806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F110F705-FC16-4DBA-9993-9460538F6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0" y="4308940"/>
            <a:ext cx="1822683" cy="703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128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9"/>
          <p:cNvSpPr>
            <a:spLocks noChangeArrowheads="1"/>
          </p:cNvSpPr>
          <p:nvPr/>
        </p:nvSpPr>
        <p:spPr bwMode="auto">
          <a:xfrm>
            <a:off x="959532" y="204717"/>
            <a:ext cx="2667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36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自製煙壺 </a:t>
            </a:r>
          </a:p>
        </p:txBody>
      </p:sp>
      <p:pic>
        <p:nvPicPr>
          <p:cNvPr id="3" name="Picture 11" descr="C:\Users\Nelson Wong\Downloads\14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869282"/>
            <a:ext cx="3865562" cy="2174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329928"/>
            <a:ext cx="3960813" cy="30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9"/>
          <p:cNvSpPr>
            <a:spLocks noChangeArrowheads="1"/>
          </p:cNvSpPr>
          <p:nvPr/>
        </p:nvSpPr>
        <p:spPr bwMode="auto">
          <a:xfrm>
            <a:off x="3477990" y="4507777"/>
            <a:ext cx="3482579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圖片僅供參考 </a:t>
            </a: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8C0C0DE6-F1AD-47E0-8EE9-52AD48A08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43525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5CFB7F0-D965-462D-A2E7-786F0E7CECDD}"/>
              </a:ext>
            </a:extLst>
          </p:cNvPr>
          <p:cNvSpPr txBox="1">
            <a:spLocks noChangeArrowheads="1"/>
          </p:cNvSpPr>
          <p:nvPr/>
        </p:nvSpPr>
        <p:spPr>
          <a:xfrm>
            <a:off x="756875" y="837598"/>
            <a:ext cx="7308476" cy="1466710"/>
          </a:xfrm>
          <a:prstGeom prst="rect">
            <a:avLst/>
          </a:prstGeom>
          <a:noFill/>
        </p:spPr>
        <p:txBody>
          <a:bodyPr rtlCol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defRPr/>
            </a:pPr>
            <a:r>
              <a:rPr lang="zh-TW" altLang="en-U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以下哪項關於「冰」的形容是</a:t>
            </a:r>
            <a:r>
              <a:rPr lang="zh-TW" altLang="en-US" sz="3000" b="1" u="sng" dirty="0">
                <a:solidFill>
                  <a:srgbClr val="FF43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正確</a:t>
            </a:r>
            <a:r>
              <a:rPr lang="zh-TW" altLang="en-US" sz="3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的？</a:t>
            </a:r>
            <a:endParaRPr lang="en-US" altLang="zh-TW" sz="3000" b="1" dirty="0">
              <a:solidFill>
                <a:schemeClr val="tx1">
                  <a:lumMod val="65000"/>
                  <a:lumOff val="3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80A3A07-AFDC-47CE-AE07-0B5117247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61" y="1709513"/>
            <a:ext cx="4083810" cy="750836"/>
          </a:xfrm>
          <a:prstGeom prst="roundRect">
            <a:avLst/>
          </a:prstGeom>
          <a:solidFill>
            <a:srgbClr val="DCDC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altLang="zh-TW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(A)  </a:t>
            </a:r>
            <a:r>
              <a:rPr lang="zh-TW" alt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「冰」令人手腳冰冷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7F235682-4972-45BB-95C8-01FD08DC0A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161" y="2546553"/>
            <a:ext cx="3348038" cy="702469"/>
          </a:xfrm>
          <a:prstGeom prst="roundRect">
            <a:avLst/>
          </a:prstGeom>
          <a:solidFill>
            <a:srgbClr val="DCDCFC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altLang="zh-TW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Ｂ</a:t>
            </a:r>
            <a:r>
              <a:rPr lang="en-US" altLang="zh-TW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zh-TW" alt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「冰」極易上癮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0E8123-CD8E-4841-9DA7-C02732B35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420" y="1732660"/>
            <a:ext cx="3348038" cy="702469"/>
          </a:xfrm>
          <a:prstGeom prst="roundRect">
            <a:avLst/>
          </a:prstGeom>
          <a:solidFill>
            <a:srgbClr val="DCDCF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57175" indent="-25717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altLang="zh-TW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Ｃ</a:t>
            </a:r>
            <a:r>
              <a:rPr lang="en-US" altLang="zh-TW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zh-TW" alt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 「冰」提供能量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B282F0-218C-4BF5-BB53-68D63077C1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81420" y="2522197"/>
            <a:ext cx="4050506" cy="703659"/>
          </a:xfrm>
          <a:prstGeom prst="roundRect">
            <a:avLst/>
          </a:prstGeom>
          <a:solidFill>
            <a:srgbClr val="DCDCFC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257175" indent="-257175">
              <a:lnSpc>
                <a:spcPct val="150000"/>
              </a:lnSpc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en-US" altLang="zh-TW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Ｄ</a:t>
            </a:r>
            <a:r>
              <a:rPr lang="en-US" altLang="zh-TW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) </a:t>
            </a:r>
            <a:r>
              <a:rPr lang="zh-TW" altLang="en-US" sz="2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「冰」需冷藏冰箱</a:t>
            </a: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CC03369-0E98-42ED-8DFB-54D54022CBE9}"/>
              </a:ext>
            </a:extLst>
          </p:cNvPr>
          <p:cNvSpPr>
            <a:spLocks noChangeArrowheads="1"/>
          </p:cNvSpPr>
          <p:nvPr/>
        </p:nvSpPr>
        <p:spPr bwMode="auto">
          <a:xfrm rot="466819">
            <a:off x="3178658" y="3450567"/>
            <a:ext cx="2183606" cy="71080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57175" indent="-257175" algn="ctr">
              <a:spcBef>
                <a:spcPct val="20000"/>
              </a:spcBef>
              <a:buClr>
                <a:schemeClr val="accent1"/>
              </a:buClr>
              <a:buSzPct val="70000"/>
              <a:defRPr/>
            </a:pPr>
            <a:r>
              <a:rPr lang="zh-TW" altLang="en-US" sz="3600" b="1" dirty="0">
                <a:solidFill>
                  <a:srgbClr val="FF4343"/>
                </a:solidFill>
                <a:latin typeface="微軟正黑體" pitchFamily="34" charset="-120"/>
                <a:ea typeface="微軟正黑體" pitchFamily="34" charset="-120"/>
              </a:rPr>
              <a:t>答案 </a:t>
            </a:r>
            <a:r>
              <a:rPr lang="en-US" altLang="zh-TW" sz="3600" b="1" dirty="0">
                <a:solidFill>
                  <a:srgbClr val="FF4343"/>
                </a:solidFill>
                <a:latin typeface="微軟正黑體" pitchFamily="34" charset="-120"/>
                <a:ea typeface="微軟正黑體" pitchFamily="34" charset="-120"/>
              </a:rPr>
              <a:t>: B</a:t>
            </a:r>
          </a:p>
        </p:txBody>
      </p:sp>
      <p:sp>
        <p:nvSpPr>
          <p:cNvPr id="8" name="投影片編號版面配置區 1">
            <a:extLst>
              <a:ext uri="{FF2B5EF4-FFF2-40B4-BE49-F238E27FC236}">
                <a16:creationId xmlns:a16="http://schemas.microsoft.com/office/drawing/2014/main" id="{B88BD74B-6EE6-4C31-A48B-91B92E4BC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573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roj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480DBB-6455-4A78-BD20-97B12DDCFE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65496" y="1105853"/>
            <a:ext cx="4441505" cy="3845083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A506B58A-EA96-490C-9BFA-72F99CFC5C18}"/>
              </a:ext>
            </a:extLst>
          </p:cNvPr>
          <p:cNvSpPr/>
          <p:nvPr/>
        </p:nvSpPr>
        <p:spPr>
          <a:xfrm>
            <a:off x="822704" y="1501852"/>
            <a:ext cx="4215743" cy="2268378"/>
          </a:xfrm>
          <a:prstGeom prst="rect">
            <a:avLst/>
          </a:prstGeom>
        </p:spPr>
        <p:txBody>
          <a:bodyPr wrap="square" tIns="46800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en-US" sz="2200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妄想被迫害</a:t>
            </a:r>
            <a:endParaRPr lang="en-US" altLang="zh-TW" sz="2200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en-US" sz="2200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精神高度緊張</a:t>
            </a:r>
            <a:endParaRPr lang="en-US" altLang="zh-TW" sz="2200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en-US" sz="2200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疑神疑鬼</a:t>
            </a:r>
            <a:endParaRPr lang="en-US" altLang="zh-TW" sz="2200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en-US" sz="2200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神智不清</a:t>
            </a:r>
            <a:endParaRPr lang="en-US" altLang="zh-TW" sz="2200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1FF83509-7345-4E8E-A829-761E78EE6771}"/>
              </a:ext>
            </a:extLst>
          </p:cNvPr>
          <p:cNvSpPr txBox="1"/>
          <p:nvPr/>
        </p:nvSpPr>
        <p:spPr>
          <a:xfrm>
            <a:off x="1036064" y="204200"/>
            <a:ext cx="5558318" cy="703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tabLst>
                <a:tab pos="2332038" algn="l"/>
              </a:tabLst>
              <a:defRPr/>
            </a:pP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4F302B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rPr>
              <a:t>冰的影響</a:t>
            </a: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2D664141-FBF9-4266-AC93-EDE2E6DE1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439582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1"/>
          <p:cNvSpPr txBox="1">
            <a:spLocks noChangeArrowheads="1"/>
          </p:cNvSpPr>
          <p:nvPr/>
        </p:nvSpPr>
        <p:spPr>
          <a:xfrm>
            <a:off x="1609105" y="122096"/>
            <a:ext cx="5744765" cy="1261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>
              <a:defRPr/>
            </a:pPr>
            <a:r>
              <a:rPr lang="zh-TW" altLang="en-US" sz="37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氯胺酮</a:t>
            </a:r>
            <a:br>
              <a:rPr lang="en-US" altLang="zh-TW" sz="3450" b="1" dirty="0">
                <a:solidFill>
                  <a:srgbClr val="4717B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100" b="1" dirty="0">
                <a:solidFill>
                  <a:srgbClr val="33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 pitchFamily="34" charset="-120"/>
              </a:rPr>
              <a:t>(K</a:t>
            </a:r>
            <a:r>
              <a:rPr lang="zh-TW" altLang="en-US" sz="3100" b="1" dirty="0">
                <a:solidFill>
                  <a:srgbClr val="33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仔、奇、雞、香水</a:t>
            </a:r>
            <a:r>
              <a:rPr lang="en-US" altLang="zh-TW" sz="3100" b="1" dirty="0">
                <a:solidFill>
                  <a:srgbClr val="3399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3" name="Picture 8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085" y="1383506"/>
            <a:ext cx="2606278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8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316" y="1352550"/>
            <a:ext cx="2395538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9"/>
          <p:cNvSpPr>
            <a:spLocks noChangeArrowheads="1"/>
          </p:cNvSpPr>
          <p:nvPr/>
        </p:nvSpPr>
        <p:spPr bwMode="auto">
          <a:xfrm>
            <a:off x="3553777" y="4639928"/>
            <a:ext cx="3482579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zh-TW" altLang="en-US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圖片僅供參考 </a:t>
            </a:r>
          </a:p>
        </p:txBody>
      </p: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49AD02A2-9639-49A7-8C41-4E27B7FA0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153313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cathy\Desktop\K-bladder.jpg">
            <a:extLst>
              <a:ext uri="{FF2B5EF4-FFF2-40B4-BE49-F238E27FC236}">
                <a16:creationId xmlns:a16="http://schemas.microsoft.com/office/drawing/2014/main" id="{AE5C576F-908C-4E6D-8540-10462E539A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48"/>
          <a:stretch/>
        </p:blipFill>
        <p:spPr bwMode="auto">
          <a:xfrm>
            <a:off x="4518719" y="2319736"/>
            <a:ext cx="2285998" cy="225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矩形 2">
            <a:extLst>
              <a:ext uri="{FF2B5EF4-FFF2-40B4-BE49-F238E27FC236}">
                <a16:creationId xmlns:a16="http://schemas.microsoft.com/office/drawing/2014/main" id="{983DD4A1-00CA-4FA4-92F2-8C5B695F05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0412" y="525587"/>
            <a:ext cx="3376613" cy="1123712"/>
          </a:xfrm>
          <a:prstGeom prst="roundRect">
            <a:avLst/>
          </a:prstGeom>
          <a:solidFill>
            <a:srgbClr val="FFD8CD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zh-TW" altLang="en-US" sz="3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正常的膀胱容量    </a:t>
            </a:r>
            <a:endParaRPr lang="en-US" altLang="zh-TW" sz="30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eaLnBrk="1" hangingPunct="1">
              <a:defRPr/>
            </a:pPr>
            <a:r>
              <a:rPr lang="en-US" altLang="zh-TW" sz="3000" b="1" dirty="0">
                <a:solidFill>
                  <a:srgbClr val="FF43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400</a:t>
            </a:r>
            <a:r>
              <a:rPr lang="zh-TW" altLang="en-US" sz="3000" b="1" dirty="0">
                <a:solidFill>
                  <a:srgbClr val="FF43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000" b="1" dirty="0">
                <a:solidFill>
                  <a:srgbClr val="FF4343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ml</a:t>
            </a:r>
          </a:p>
        </p:txBody>
      </p:sp>
      <p:pic>
        <p:nvPicPr>
          <p:cNvPr id="11268" name="Picture 2" descr="C:\Users\cathy\Desktop\K-bladder.jpg">
            <a:extLst>
              <a:ext uri="{FF2B5EF4-FFF2-40B4-BE49-F238E27FC236}">
                <a16:creationId xmlns:a16="http://schemas.microsoft.com/office/drawing/2014/main" id="{D55D4798-0C46-432D-8FC0-DCA967A11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08775" y="2319736"/>
            <a:ext cx="2409944" cy="2258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箭號: 向右 1">
            <a:extLst>
              <a:ext uri="{FF2B5EF4-FFF2-40B4-BE49-F238E27FC236}">
                <a16:creationId xmlns:a16="http://schemas.microsoft.com/office/drawing/2014/main" id="{99E1DEA1-B87F-4F0C-891F-E453FF485892}"/>
              </a:ext>
            </a:extLst>
          </p:cNvPr>
          <p:cNvSpPr/>
          <p:nvPr/>
        </p:nvSpPr>
        <p:spPr>
          <a:xfrm rot="3774287">
            <a:off x="2644891" y="3298712"/>
            <a:ext cx="524776" cy="3269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箭號: 向右 9">
            <a:extLst>
              <a:ext uri="{FF2B5EF4-FFF2-40B4-BE49-F238E27FC236}">
                <a16:creationId xmlns:a16="http://schemas.microsoft.com/office/drawing/2014/main" id="{ADD40A23-D391-4C4E-9E45-D694A115B641}"/>
              </a:ext>
            </a:extLst>
          </p:cNvPr>
          <p:cNvSpPr/>
          <p:nvPr/>
        </p:nvSpPr>
        <p:spPr>
          <a:xfrm rot="3774287">
            <a:off x="5211644" y="3451112"/>
            <a:ext cx="524776" cy="32692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9" name="Google Shape;109;p19">
            <a:extLst>
              <a:ext uri="{FF2B5EF4-FFF2-40B4-BE49-F238E27FC236}">
                <a16:creationId xmlns:a16="http://schemas.microsoft.com/office/drawing/2014/main" id="{C196D0FD-E057-4F12-BF1B-598E1C12E0D6}"/>
              </a:ext>
            </a:extLst>
          </p:cNvPr>
          <p:cNvSpPr txBox="1">
            <a:spLocks/>
          </p:cNvSpPr>
          <p:nvPr/>
        </p:nvSpPr>
        <p:spPr>
          <a:xfrm>
            <a:off x="2362398" y="1641365"/>
            <a:ext cx="6598641" cy="657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✓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D26A50"/>
              </a:buClr>
              <a:buSzPts val="1300"/>
              <a:buFont typeface="Inter-Regular"/>
              <a:buNone/>
              <a:tabLst/>
              <a:defRPr/>
            </a:pP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A47">
                    <a:lumMod val="75000"/>
                  </a:srgbClr>
                </a:solidFill>
                <a:effectLst/>
                <a:uLnTx/>
                <a:uFillTx/>
                <a:latin typeface="Inter-Regular"/>
                <a:sym typeface="Inter-Regular"/>
              </a:rPr>
              <a:t>服用</a:t>
            </a:r>
            <a:r>
              <a:rPr kumimoji="0" lang="en-US" altLang="zh-TW" sz="3000" b="1" i="0" u="none" strike="noStrike" kern="0" cap="none" spc="0" normalizeH="0" baseline="0" noProof="0" dirty="0">
                <a:ln>
                  <a:noFill/>
                </a:ln>
                <a:solidFill>
                  <a:srgbClr val="333A47">
                    <a:lumMod val="75000"/>
                  </a:srgbClr>
                </a:solidFill>
                <a:effectLst/>
                <a:uLnTx/>
                <a:uFillTx/>
                <a:latin typeface="Inter-Regular"/>
                <a:sym typeface="Inter-Regular"/>
              </a:rPr>
              <a:t>K</a:t>
            </a:r>
            <a:r>
              <a:rPr lang="zh-TW" altLang="en-US" sz="3000" b="1" noProof="0" dirty="0">
                <a:solidFill>
                  <a:srgbClr val="333A47">
                    <a:lumMod val="75000"/>
                  </a:srgbClr>
                </a:solidFill>
              </a:rPr>
              <a:t>仔會</a:t>
            </a:r>
            <a:r>
              <a:rPr kumimoji="0" lang="zh-TW" alt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333A47">
                    <a:lumMod val="75000"/>
                  </a:srgbClr>
                </a:solidFill>
                <a:effectLst/>
                <a:uLnTx/>
                <a:uFillTx/>
                <a:latin typeface="Inter-Regular"/>
                <a:sym typeface="Inter-Regular"/>
              </a:rPr>
              <a:t>如何損害膀胱</a:t>
            </a:r>
            <a:r>
              <a:rPr lang="zh-TW" altLang="en-US" sz="3000" b="1" dirty="0">
                <a:solidFill>
                  <a:srgbClr val="333A47">
                    <a:lumMod val="75000"/>
                  </a:srgbClr>
                </a:solidFill>
              </a:rPr>
              <a:t>？</a:t>
            </a:r>
            <a:endParaRPr kumimoji="0" lang="zh-TW" altLang="en-US" sz="3000" b="1" i="0" u="none" strike="noStrike" kern="0" cap="none" spc="0" normalizeH="0" baseline="0" noProof="0" dirty="0">
              <a:ln>
                <a:noFill/>
              </a:ln>
              <a:solidFill>
                <a:srgbClr val="333A47">
                  <a:lumMod val="75000"/>
                </a:srgbClr>
              </a:solidFill>
              <a:effectLst/>
              <a:uLnTx/>
              <a:uFillTx/>
              <a:latin typeface="Inter-Regular"/>
              <a:sym typeface="Inter-Regular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FF8E3426-6819-4F6A-BB5D-F00EB8E269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8" y="2234030"/>
            <a:ext cx="2144998" cy="2144998"/>
          </a:xfrm>
          <a:prstGeom prst="rect">
            <a:avLst/>
          </a:prstGeom>
        </p:spPr>
      </p:pic>
      <p:sp>
        <p:nvSpPr>
          <p:cNvPr id="12" name="投影片編號版面配置區 1">
            <a:extLst>
              <a:ext uri="{FF2B5EF4-FFF2-40B4-BE49-F238E27FC236}">
                <a16:creationId xmlns:a16="http://schemas.microsoft.com/office/drawing/2014/main" id="{3CDA3967-4F1B-46B9-A46F-24E90679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0921442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6">
            <a:extLst>
              <a:ext uri="{FF2B5EF4-FFF2-40B4-BE49-F238E27FC236}">
                <a16:creationId xmlns:a16="http://schemas.microsoft.com/office/drawing/2014/main" id="{682C3D4C-1390-4985-9A26-C4E10B97EDDE}"/>
              </a:ext>
            </a:extLst>
          </p:cNvPr>
          <p:cNvGrpSpPr>
            <a:grpSpLocks/>
          </p:cNvGrpSpPr>
          <p:nvPr/>
        </p:nvGrpSpPr>
        <p:grpSpPr bwMode="auto">
          <a:xfrm>
            <a:off x="2844404" y="161925"/>
            <a:ext cx="3632596" cy="4786313"/>
            <a:chOff x="179512" y="476837"/>
            <a:chExt cx="4852348" cy="6192522"/>
          </a:xfrm>
        </p:grpSpPr>
        <p:pic>
          <p:nvPicPr>
            <p:cNvPr id="12291" name="Picture 2">
              <a:extLst>
                <a:ext uri="{FF2B5EF4-FFF2-40B4-BE49-F238E27FC236}">
                  <a16:creationId xmlns:a16="http://schemas.microsoft.com/office/drawing/2014/main" id="{7E17C582-660A-47E6-88EA-B50F831DBD1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79512" y="476837"/>
              <a:ext cx="4852348" cy="6192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F5D955D5-C059-45C3-80E7-C06CD260F8FB}"/>
                </a:ext>
              </a:extLst>
            </p:cNvPr>
            <p:cNvSpPr/>
            <p:nvPr/>
          </p:nvSpPr>
          <p:spPr>
            <a:xfrm>
              <a:off x="899977" y="4652891"/>
              <a:ext cx="2593010" cy="217085"/>
            </a:xfrm>
            <a:prstGeom prst="rect">
              <a:avLst/>
            </a:prstGeom>
            <a:solidFill>
              <a:srgbClr val="FF5050">
                <a:alpha val="2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sz="1050" dirty="0">
                <a:ea typeface="微軟正黑體" panose="020B0604030504040204" pitchFamily="34" charset="-120"/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F1E80A5-7EA9-451B-85B0-1C49ED7E7E84}"/>
                </a:ext>
              </a:extLst>
            </p:cNvPr>
            <p:cNvSpPr/>
            <p:nvPr/>
          </p:nvSpPr>
          <p:spPr>
            <a:xfrm>
              <a:off x="2555054" y="476838"/>
              <a:ext cx="722126" cy="287837"/>
            </a:xfrm>
            <a:prstGeom prst="rect">
              <a:avLst/>
            </a:prstGeom>
            <a:solidFill>
              <a:srgbClr val="FF5050">
                <a:alpha val="2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sz="1050" dirty="0">
                <a:ea typeface="微軟正黑體" panose="020B0604030504040204" pitchFamily="34" charset="-120"/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7EB6DB9-A666-495A-9F22-6A67BBCAB931}"/>
                </a:ext>
              </a:extLst>
            </p:cNvPr>
            <p:cNvSpPr/>
            <p:nvPr/>
          </p:nvSpPr>
          <p:spPr>
            <a:xfrm>
              <a:off x="323936" y="6309161"/>
              <a:ext cx="1079037" cy="215476"/>
            </a:xfrm>
            <a:prstGeom prst="rect">
              <a:avLst/>
            </a:prstGeom>
            <a:solidFill>
              <a:srgbClr val="FF5050">
                <a:alpha val="27059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sz="1050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7" name="投影片編號版面配置區 1">
            <a:extLst>
              <a:ext uri="{FF2B5EF4-FFF2-40B4-BE49-F238E27FC236}">
                <a16:creationId xmlns:a16="http://schemas.microsoft.com/office/drawing/2014/main" id="{BB442043-E314-4F87-9170-ED51FFB2D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4880593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:\Users\Nelson Wong\Downloads\th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86" y="2001227"/>
            <a:ext cx="3384550" cy="2312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C:\Users\Nelson Wong\Downloads\th (5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40" y="2453451"/>
            <a:ext cx="2976563" cy="1460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2"/>
          <p:cNvSpPr>
            <a:spLocks noChangeArrowheads="1"/>
          </p:cNvSpPr>
          <p:nvPr/>
        </p:nvSpPr>
        <p:spPr bwMode="auto">
          <a:xfrm>
            <a:off x="1567582" y="1524966"/>
            <a:ext cx="26940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HK" altLang="en-US" sz="28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可卡因粉末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07095" y="316987"/>
            <a:ext cx="8416380" cy="646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zh-TW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可卡因</a:t>
            </a:r>
            <a:endParaRPr lang="en-US" altLang="zh-TW" sz="36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矩形 5"/>
          <p:cNvSpPr/>
          <p:nvPr/>
        </p:nvSpPr>
        <p:spPr bwMode="auto">
          <a:xfrm>
            <a:off x="2393937" y="878635"/>
            <a:ext cx="6650037" cy="539353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r>
              <a:rPr lang="en-US" altLang="zh-TW" sz="3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3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可樂、汽水、滴滴、霹靂</a:t>
            </a:r>
            <a:r>
              <a:rPr lang="en-US" altLang="zh-TW" sz="30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30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矩形 1"/>
          <p:cNvSpPr>
            <a:spLocks noChangeArrowheads="1"/>
          </p:cNvSpPr>
          <p:nvPr/>
        </p:nvSpPr>
        <p:spPr bwMode="auto">
          <a:xfrm>
            <a:off x="5832609" y="1930231"/>
            <a:ext cx="198002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HK" altLang="en-US" sz="2800" b="1" dirty="0">
                <a:solidFill>
                  <a:srgbClr val="0066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霹靂可卡因</a:t>
            </a:r>
          </a:p>
        </p:txBody>
      </p:sp>
      <p:sp>
        <p:nvSpPr>
          <p:cNvPr id="8" name="Rectangle 89"/>
          <p:cNvSpPr>
            <a:spLocks noChangeArrowheads="1"/>
          </p:cNvSpPr>
          <p:nvPr/>
        </p:nvSpPr>
        <p:spPr bwMode="auto">
          <a:xfrm>
            <a:off x="3188658" y="4712494"/>
            <a:ext cx="3482579" cy="431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r>
              <a:rPr lang="zh-TW" altLang="en-US" sz="18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圖片僅供參考 </a:t>
            </a:r>
          </a:p>
        </p:txBody>
      </p: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585C88A1-C787-43B1-A792-00E4DC76D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966856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ttps://sp1.yimg.com/ib/th?id=HN.607993023621824889&amp;pid=15.1">
            <a:extLst>
              <a:ext uri="{FF2B5EF4-FFF2-40B4-BE49-F238E27FC236}">
                <a16:creationId xmlns:a16="http://schemas.microsoft.com/office/drawing/2014/main" id="{A288AFAA-13F8-4DA7-A702-F26CC7F58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21" y="3218960"/>
            <a:ext cx="2885929" cy="1924540"/>
          </a:xfrm>
          <a:prstGeom prst="rect">
            <a:avLst/>
          </a:prstGeom>
          <a:noFill/>
          <a:ln>
            <a:noFill/>
          </a:ln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副標題 2">
            <a:extLst>
              <a:ext uri="{FF2B5EF4-FFF2-40B4-BE49-F238E27FC236}">
                <a16:creationId xmlns:a16="http://schemas.microsoft.com/office/drawing/2014/main" id="{86110EB2-D307-4448-9885-B3EB65BE1C3B}"/>
              </a:ext>
            </a:extLst>
          </p:cNvPr>
          <p:cNvSpPr txBox="1">
            <a:spLocks/>
          </p:cNvSpPr>
          <p:nvPr/>
        </p:nvSpPr>
        <p:spPr>
          <a:xfrm>
            <a:off x="947999" y="2086658"/>
            <a:ext cx="7248002" cy="1295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ter-Regular"/>
              <a:buChar char="✓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101600" indent="0" algn="ctr">
              <a:buFont typeface="Inter-Regular"/>
              <a:buNone/>
              <a:defRPr/>
            </a:pPr>
            <a:r>
              <a:rPr lang="zh-TW" altLang="en-US" sz="48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毒品包裝及形式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3A3AC63B-02C6-4078-AB8D-B016CB6DA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948734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Picture 2" descr="https://fbcdn-sphotos-e-a.akamaihd.net/hphotos-ak-ash3/598511_702594486425936_2011367169_n.jpg">
            <a:extLst>
              <a:ext uri="{FF2B5EF4-FFF2-40B4-BE49-F238E27FC236}">
                <a16:creationId xmlns:a16="http://schemas.microsoft.com/office/drawing/2014/main" id="{2C44626B-38AF-4D5E-89F6-D520E89A9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326" y="338137"/>
            <a:ext cx="3292079" cy="4566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ttps://sp1.yimg.com/ib/th?id=HN.607993023621824889&amp;pid=15.1">
            <a:extLst>
              <a:ext uri="{FF2B5EF4-FFF2-40B4-BE49-F238E27FC236}">
                <a16:creationId xmlns:a16="http://schemas.microsoft.com/office/drawing/2014/main" id="{FE016995-E6B5-453B-B8B5-032139956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0314" y="1688642"/>
            <a:ext cx="2649756" cy="1766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0B286BAA-E967-486B-A0C0-8F9A2F77A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635225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AE330C-41D3-4ED5-B39A-E46559F69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438" y="1926929"/>
            <a:ext cx="2861465" cy="19107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559" y="1020615"/>
            <a:ext cx="4792292" cy="3184233"/>
          </a:xfrm>
          <a:prstGeom prst="rect">
            <a:avLst/>
          </a:prstGeom>
          <a:noFill/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C5D510E0-F84C-433D-9ACA-2B25223E4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0930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BBEBF3D-567B-4905-8263-5EA760E4BB94}"/>
              </a:ext>
            </a:extLst>
          </p:cNvPr>
          <p:cNvSpPr txBox="1">
            <a:spLocks noChangeArrowheads="1"/>
          </p:cNvSpPr>
          <p:nvPr/>
        </p:nvSpPr>
        <p:spPr>
          <a:xfrm>
            <a:off x="2371724" y="0"/>
            <a:ext cx="4400550" cy="1428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fair Display Regular"/>
              <a:buNone/>
              <a:defRPr sz="3200" b="0" i="0" u="none" strike="noStrike" cap="none">
                <a:solidFill>
                  <a:schemeClr val="dk1"/>
                </a:solidFill>
                <a:latin typeface="Playfair Display Regular"/>
                <a:ea typeface="Playfair Display Regular"/>
                <a:cs typeface="Playfair Display Regular"/>
                <a:sym typeface="Playfair Display Regular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zh-TW" altLang="en-US" b="1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何謂藥物？</a:t>
            </a:r>
            <a:endParaRPr lang="en-US" altLang="en-GB" b="1" dirty="0">
              <a:solidFill>
                <a:srgbClr val="4F302B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2549FB1C-5EEE-4AE8-86A9-3F4FD42175BD}"/>
              </a:ext>
            </a:extLst>
          </p:cNvPr>
          <p:cNvSpPr txBox="1">
            <a:spLocks/>
          </p:cNvSpPr>
          <p:nvPr/>
        </p:nvSpPr>
        <p:spPr>
          <a:xfrm>
            <a:off x="652408" y="1428750"/>
            <a:ext cx="7839181" cy="286283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C2C2FA"/>
            </a:solidFill>
          </a:ln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zh-TW" altLang="en-US" sz="4200" b="1" dirty="0">
                <a:latin typeface="華康華綜體W5(P)" pitchFamily="34" charset="-120"/>
                <a:ea typeface="微軟正黑體" panose="020B0604030504040204" pitchFamily="34" charset="-120"/>
              </a:rPr>
              <a:t>  </a:t>
            </a:r>
            <a:r>
              <a:rPr lang="zh-TW" altLang="en-US" sz="2800" u="sng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世界衞生組織</a:t>
            </a:r>
            <a:r>
              <a:rPr lang="zh-TW" altLang="en-US" sz="28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對藥物的定義：</a:t>
            </a:r>
            <a:endParaRPr lang="en-US" altLang="zh-TW" sz="2800" dirty="0">
              <a:solidFill>
                <a:srgbClr val="4F302B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u="sng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藥物</a:t>
            </a:r>
            <a:r>
              <a:rPr lang="zh-TW" altLang="en-US" sz="28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是進入身體後，會影響</a:t>
            </a:r>
            <a:r>
              <a:rPr lang="zh-TW" altLang="en-US" sz="2800" u="sng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生理</a:t>
            </a:r>
            <a:r>
              <a:rPr lang="zh-TW" altLang="en-US" sz="28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或</a:t>
            </a:r>
            <a:r>
              <a:rPr lang="zh-TW" altLang="en-US" sz="2800" u="sng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心理</a:t>
            </a:r>
            <a:r>
              <a:rPr lang="zh-TW" altLang="en-US" sz="28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的物質。</a:t>
            </a:r>
            <a:r>
              <a:rPr lang="en-US" altLang="zh-TW" sz="28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(</a:t>
            </a:r>
            <a:r>
              <a:rPr lang="zh-TW" altLang="en-US" sz="28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水和食物除外</a:t>
            </a:r>
            <a:r>
              <a:rPr lang="en-US" altLang="zh-TW" sz="28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)</a:t>
            </a:r>
            <a:r>
              <a:rPr kumimoji="1" lang="zh-TW" altLang="en-US" sz="28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 </a:t>
            </a:r>
            <a:endParaRPr kumimoji="1" lang="en-US" altLang="zh-TW" sz="2800" dirty="0">
              <a:solidFill>
                <a:srgbClr val="4F302B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 algn="ctr">
              <a:lnSpc>
                <a:spcPct val="150000"/>
              </a:lnSpc>
              <a:buFont typeface="Arial" pitchFamily="34" charset="0"/>
              <a:buNone/>
            </a:pPr>
            <a:endParaRPr lang="en-US" altLang="zh-TW" sz="28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投影片編號版面配置區 1">
            <a:extLst>
              <a:ext uri="{FF2B5EF4-FFF2-40B4-BE49-F238E27FC236}">
                <a16:creationId xmlns:a16="http://schemas.microsoft.com/office/drawing/2014/main" id="{FC65D7B4-E1EB-4A03-A889-DDBE46F0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12058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群組 4"/>
          <p:cNvGrpSpPr>
            <a:grpSpLocks/>
          </p:cNvGrpSpPr>
          <p:nvPr/>
        </p:nvGrpSpPr>
        <p:grpSpPr bwMode="auto">
          <a:xfrm>
            <a:off x="2357437" y="86917"/>
            <a:ext cx="4806554" cy="4936331"/>
            <a:chOff x="323850" y="115888"/>
            <a:chExt cx="6408738" cy="6581775"/>
          </a:xfrm>
        </p:grpSpPr>
        <p:pic>
          <p:nvPicPr>
            <p:cNvPr id="98307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850" y="115888"/>
              <a:ext cx="6408738" cy="6581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矩形 2"/>
            <p:cNvSpPr/>
            <p:nvPr/>
          </p:nvSpPr>
          <p:spPr>
            <a:xfrm>
              <a:off x="468313" y="5300663"/>
              <a:ext cx="6119812" cy="144462"/>
            </a:xfrm>
            <a:prstGeom prst="rect">
              <a:avLst/>
            </a:prstGeom>
            <a:solidFill>
              <a:srgbClr val="FF0066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sz="1050" dirty="0">
                <a:ea typeface="微軟正黑體" panose="020B0604030504040204" pitchFamily="34" charset="-120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468313" y="5589588"/>
              <a:ext cx="4608512" cy="142875"/>
            </a:xfrm>
            <a:prstGeom prst="rect">
              <a:avLst/>
            </a:prstGeom>
            <a:solidFill>
              <a:srgbClr val="FF0066">
                <a:alpha val="1882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TW" altLang="en-US" sz="1050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8DE2DEB9-EF24-4237-B249-C02A3F040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93391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E9E2D7F0-B8C9-4EA7-AABA-E571819CFE4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762000"/>
            <a:ext cx="9144000" cy="1295400"/>
          </a:xfrm>
        </p:spPr>
        <p:txBody>
          <a:bodyPr>
            <a:noAutofit/>
          </a:bodyPr>
          <a:lstStyle/>
          <a:p>
            <a:pPr marL="101600" indent="0" algn="ctr">
              <a:buNone/>
              <a:defRPr/>
            </a:pPr>
            <a:r>
              <a:rPr lang="zh-TW" altLang="en-US" sz="4000" b="1" dirty="0">
                <a:solidFill>
                  <a:srgbClr val="4F302B"/>
                </a:solidFill>
                <a:latin typeface="微軟正黑體" panose="020B0604030504040204" pitchFamily="34" charset="-120"/>
              </a:rPr>
              <a:t>吸食毒品的法律後果</a:t>
            </a:r>
          </a:p>
        </p:txBody>
      </p:sp>
      <p:pic>
        <p:nvPicPr>
          <p:cNvPr id="5" name="Picture 4" descr="http://pic.ffpic.com/files/tupian/tupian607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7100" y="1825049"/>
            <a:ext cx="2934267" cy="2935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F337EE13-55F8-4D0D-8916-86FAC89D5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211944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66E57CAE-BE36-4063-B7A3-6F02A26A53B3}"/>
              </a:ext>
            </a:extLst>
          </p:cNvPr>
          <p:cNvGrpSpPr/>
          <p:nvPr/>
        </p:nvGrpSpPr>
        <p:grpSpPr>
          <a:xfrm>
            <a:off x="1131976" y="1020638"/>
            <a:ext cx="2784900" cy="1476569"/>
            <a:chOff x="679937" y="1092370"/>
            <a:chExt cx="3104704" cy="1760089"/>
          </a:xfrm>
        </p:grpSpPr>
        <p:grpSp>
          <p:nvGrpSpPr>
            <p:cNvPr id="30" name="Group 3">
              <a:extLst>
                <a:ext uri="{FF2B5EF4-FFF2-40B4-BE49-F238E27FC236}">
                  <a16:creationId xmlns:a16="http://schemas.microsoft.com/office/drawing/2014/main" id="{679B5C53-1928-46AF-8284-A0C3E6A2A87C}"/>
                </a:ext>
              </a:extLst>
            </p:cNvPr>
            <p:cNvGrpSpPr/>
            <p:nvPr/>
          </p:nvGrpSpPr>
          <p:grpSpPr>
            <a:xfrm>
              <a:off x="679937" y="1092370"/>
              <a:ext cx="3004910" cy="1601228"/>
              <a:chOff x="0" y="0"/>
              <a:chExt cx="17885909" cy="9293532"/>
            </a:xfrm>
          </p:grpSpPr>
          <p:sp>
            <p:nvSpPr>
              <p:cNvPr id="31" name="Freeform 4">
                <a:extLst>
                  <a:ext uri="{FF2B5EF4-FFF2-40B4-BE49-F238E27FC236}">
                    <a16:creationId xmlns:a16="http://schemas.microsoft.com/office/drawing/2014/main" id="{6E72989E-98D7-486F-A724-0DF64B920C9C}"/>
                  </a:ext>
                </a:extLst>
              </p:cNvPr>
              <p:cNvSpPr/>
              <p:nvPr/>
            </p:nvSpPr>
            <p:spPr>
              <a:xfrm>
                <a:off x="72390" y="72390"/>
                <a:ext cx="17741129" cy="9148752"/>
              </a:xfrm>
              <a:custGeom>
                <a:avLst/>
                <a:gdLst/>
                <a:ahLst/>
                <a:cxnLst/>
                <a:rect l="l" t="t" r="r" b="b"/>
                <a:pathLst>
                  <a:path w="17741129" h="9148752">
                    <a:moveTo>
                      <a:pt x="0" y="0"/>
                    </a:moveTo>
                    <a:lnTo>
                      <a:pt x="17741129" y="0"/>
                    </a:lnTo>
                    <a:lnTo>
                      <a:pt x="17741129" y="9148752"/>
                    </a:lnTo>
                    <a:lnTo>
                      <a:pt x="0" y="91487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ED1E"/>
              </a:solidFill>
            </p:spPr>
          </p:sp>
          <p:sp>
            <p:nvSpPr>
              <p:cNvPr id="32" name="Freeform 5">
                <a:extLst>
                  <a:ext uri="{FF2B5EF4-FFF2-40B4-BE49-F238E27FC236}">
                    <a16:creationId xmlns:a16="http://schemas.microsoft.com/office/drawing/2014/main" id="{41AE233B-65E0-40A4-BA79-3AE1024AA0AB}"/>
                  </a:ext>
                </a:extLst>
              </p:cNvPr>
              <p:cNvSpPr/>
              <p:nvPr/>
            </p:nvSpPr>
            <p:spPr>
              <a:xfrm>
                <a:off x="0" y="0"/>
                <a:ext cx="17885908" cy="9293531"/>
              </a:xfrm>
              <a:custGeom>
                <a:avLst/>
                <a:gdLst/>
                <a:ahLst/>
                <a:cxnLst/>
                <a:rect l="l" t="t" r="r" b="b"/>
                <a:pathLst>
                  <a:path w="17885908" h="9293531">
                    <a:moveTo>
                      <a:pt x="17741128" y="9148752"/>
                    </a:moveTo>
                    <a:lnTo>
                      <a:pt x="17885908" y="9148752"/>
                    </a:lnTo>
                    <a:lnTo>
                      <a:pt x="17885908" y="9293531"/>
                    </a:lnTo>
                    <a:lnTo>
                      <a:pt x="17741128" y="9293531"/>
                    </a:lnTo>
                    <a:lnTo>
                      <a:pt x="17741128" y="914875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9148752"/>
                    </a:lnTo>
                    <a:lnTo>
                      <a:pt x="0" y="9148752"/>
                    </a:lnTo>
                    <a:lnTo>
                      <a:pt x="0" y="144780"/>
                    </a:lnTo>
                    <a:close/>
                    <a:moveTo>
                      <a:pt x="0" y="9148752"/>
                    </a:moveTo>
                    <a:lnTo>
                      <a:pt x="144780" y="9148752"/>
                    </a:lnTo>
                    <a:lnTo>
                      <a:pt x="144780" y="9293531"/>
                    </a:lnTo>
                    <a:lnTo>
                      <a:pt x="0" y="9293531"/>
                    </a:lnTo>
                    <a:lnTo>
                      <a:pt x="0" y="9148752"/>
                    </a:lnTo>
                    <a:close/>
                    <a:moveTo>
                      <a:pt x="17741128" y="144780"/>
                    </a:moveTo>
                    <a:lnTo>
                      <a:pt x="17885908" y="144780"/>
                    </a:lnTo>
                    <a:lnTo>
                      <a:pt x="17885908" y="9148752"/>
                    </a:lnTo>
                    <a:lnTo>
                      <a:pt x="17741128" y="9148752"/>
                    </a:lnTo>
                    <a:lnTo>
                      <a:pt x="17741128" y="144780"/>
                    </a:lnTo>
                    <a:close/>
                    <a:moveTo>
                      <a:pt x="144780" y="9148752"/>
                    </a:moveTo>
                    <a:lnTo>
                      <a:pt x="17741130" y="9148752"/>
                    </a:lnTo>
                    <a:lnTo>
                      <a:pt x="17741130" y="9293531"/>
                    </a:lnTo>
                    <a:lnTo>
                      <a:pt x="144780" y="9293531"/>
                    </a:lnTo>
                    <a:lnTo>
                      <a:pt x="144780" y="9148752"/>
                    </a:lnTo>
                    <a:close/>
                    <a:moveTo>
                      <a:pt x="17741128" y="0"/>
                    </a:moveTo>
                    <a:lnTo>
                      <a:pt x="17885908" y="0"/>
                    </a:lnTo>
                    <a:lnTo>
                      <a:pt x="17885908" y="144780"/>
                    </a:lnTo>
                    <a:lnTo>
                      <a:pt x="17741128" y="144780"/>
                    </a:lnTo>
                    <a:lnTo>
                      <a:pt x="1774112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7741130" y="0"/>
                    </a:lnTo>
                    <a:lnTo>
                      <a:pt x="1774113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E2E2E"/>
              </a:solidFill>
            </p:spPr>
          </p:sp>
        </p:grpSp>
        <p:grpSp>
          <p:nvGrpSpPr>
            <p:cNvPr id="33" name="Group 9">
              <a:extLst>
                <a:ext uri="{FF2B5EF4-FFF2-40B4-BE49-F238E27FC236}">
                  <a16:creationId xmlns:a16="http://schemas.microsoft.com/office/drawing/2014/main" id="{55E400AB-C12F-45D4-A466-8459057729EC}"/>
                </a:ext>
              </a:extLst>
            </p:cNvPr>
            <p:cNvGrpSpPr/>
            <p:nvPr/>
          </p:nvGrpSpPr>
          <p:grpSpPr>
            <a:xfrm>
              <a:off x="807571" y="1231581"/>
              <a:ext cx="2977070" cy="1620878"/>
              <a:chOff x="0" y="0"/>
              <a:chExt cx="17885909" cy="9293532"/>
            </a:xfrm>
          </p:grpSpPr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8D7D82DF-FD81-4124-B522-5F96C784E29E}"/>
                  </a:ext>
                </a:extLst>
              </p:cNvPr>
              <p:cNvSpPr/>
              <p:nvPr/>
            </p:nvSpPr>
            <p:spPr>
              <a:xfrm>
                <a:off x="72390" y="72390"/>
                <a:ext cx="17741129" cy="9148752"/>
              </a:xfrm>
              <a:custGeom>
                <a:avLst/>
                <a:gdLst/>
                <a:ahLst/>
                <a:cxnLst/>
                <a:rect l="l" t="t" r="r" b="b"/>
                <a:pathLst>
                  <a:path w="17741129" h="9148752">
                    <a:moveTo>
                      <a:pt x="0" y="0"/>
                    </a:moveTo>
                    <a:lnTo>
                      <a:pt x="17741129" y="0"/>
                    </a:lnTo>
                    <a:lnTo>
                      <a:pt x="17741129" y="9148752"/>
                    </a:lnTo>
                    <a:lnTo>
                      <a:pt x="0" y="91487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1ACFEDA6-FB98-4C36-BD50-48CA99F594FB}"/>
                  </a:ext>
                </a:extLst>
              </p:cNvPr>
              <p:cNvSpPr/>
              <p:nvPr/>
            </p:nvSpPr>
            <p:spPr>
              <a:xfrm>
                <a:off x="0" y="0"/>
                <a:ext cx="17885908" cy="9293531"/>
              </a:xfrm>
              <a:custGeom>
                <a:avLst/>
                <a:gdLst/>
                <a:ahLst/>
                <a:cxnLst/>
                <a:rect l="l" t="t" r="r" b="b"/>
                <a:pathLst>
                  <a:path w="17885908" h="9293531">
                    <a:moveTo>
                      <a:pt x="17741128" y="9148752"/>
                    </a:moveTo>
                    <a:lnTo>
                      <a:pt x="17885908" y="9148752"/>
                    </a:lnTo>
                    <a:lnTo>
                      <a:pt x="17885908" y="9293531"/>
                    </a:lnTo>
                    <a:lnTo>
                      <a:pt x="17741128" y="9293531"/>
                    </a:lnTo>
                    <a:lnTo>
                      <a:pt x="17741128" y="914875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9148752"/>
                    </a:lnTo>
                    <a:lnTo>
                      <a:pt x="0" y="9148752"/>
                    </a:lnTo>
                    <a:lnTo>
                      <a:pt x="0" y="144780"/>
                    </a:lnTo>
                    <a:close/>
                    <a:moveTo>
                      <a:pt x="0" y="9148752"/>
                    </a:moveTo>
                    <a:lnTo>
                      <a:pt x="144780" y="9148752"/>
                    </a:lnTo>
                    <a:lnTo>
                      <a:pt x="144780" y="9293531"/>
                    </a:lnTo>
                    <a:lnTo>
                      <a:pt x="0" y="9293531"/>
                    </a:lnTo>
                    <a:lnTo>
                      <a:pt x="0" y="9148752"/>
                    </a:lnTo>
                    <a:close/>
                    <a:moveTo>
                      <a:pt x="17741128" y="144780"/>
                    </a:moveTo>
                    <a:lnTo>
                      <a:pt x="17885908" y="144780"/>
                    </a:lnTo>
                    <a:lnTo>
                      <a:pt x="17885908" y="9148752"/>
                    </a:lnTo>
                    <a:lnTo>
                      <a:pt x="17741128" y="9148752"/>
                    </a:lnTo>
                    <a:lnTo>
                      <a:pt x="17741128" y="144780"/>
                    </a:lnTo>
                    <a:close/>
                    <a:moveTo>
                      <a:pt x="144780" y="9148752"/>
                    </a:moveTo>
                    <a:lnTo>
                      <a:pt x="17741130" y="9148752"/>
                    </a:lnTo>
                    <a:lnTo>
                      <a:pt x="17741130" y="9293531"/>
                    </a:lnTo>
                    <a:lnTo>
                      <a:pt x="144780" y="9293531"/>
                    </a:lnTo>
                    <a:lnTo>
                      <a:pt x="144780" y="9148752"/>
                    </a:lnTo>
                    <a:close/>
                    <a:moveTo>
                      <a:pt x="17741128" y="0"/>
                    </a:moveTo>
                    <a:lnTo>
                      <a:pt x="17885908" y="0"/>
                    </a:lnTo>
                    <a:lnTo>
                      <a:pt x="17885908" y="144780"/>
                    </a:lnTo>
                    <a:lnTo>
                      <a:pt x="17741128" y="144780"/>
                    </a:lnTo>
                    <a:lnTo>
                      <a:pt x="1774112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7741130" y="0"/>
                    </a:lnTo>
                    <a:lnTo>
                      <a:pt x="1774113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E2E2E"/>
              </a:solidFill>
            </p:spPr>
          </p:sp>
        </p:grpSp>
        <p:sp>
          <p:nvSpPr>
            <p:cNvPr id="48" name="TextBox 31">
              <a:extLst>
                <a:ext uri="{FF2B5EF4-FFF2-40B4-BE49-F238E27FC236}">
                  <a16:creationId xmlns:a16="http://schemas.microsoft.com/office/drawing/2014/main" id="{62D0D864-22F6-4A32-AE78-A55497A01DDA}"/>
                </a:ext>
              </a:extLst>
            </p:cNvPr>
            <p:cNvSpPr txBox="1"/>
            <p:nvPr/>
          </p:nvSpPr>
          <p:spPr>
            <a:xfrm>
              <a:off x="1030691" y="1613485"/>
              <a:ext cx="2530829" cy="856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0"/>
                </a:lnSpc>
              </a:pPr>
              <a:r>
                <a:rPr lang="zh-TW" altLang="en-US" sz="2800" b="1" spc="56" dirty="0">
                  <a:solidFill>
                    <a:srgbClr val="2E2E2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藏有或吸食</a:t>
              </a:r>
              <a:endParaRPr lang="en-US" altLang="zh-TW" sz="2800" b="1" spc="56" dirty="0">
                <a:solidFill>
                  <a:srgbClr val="2E2E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2750"/>
                </a:lnSpc>
              </a:pPr>
              <a:r>
                <a:rPr lang="zh-TW" altLang="en-US" sz="2800" b="1" spc="56" dirty="0">
                  <a:solidFill>
                    <a:srgbClr val="2E2E2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危險藥物</a:t>
              </a:r>
              <a:endParaRPr lang="en-US" sz="2800" b="1" spc="56" dirty="0">
                <a:solidFill>
                  <a:srgbClr val="2E2E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群組 3">
            <a:extLst>
              <a:ext uri="{FF2B5EF4-FFF2-40B4-BE49-F238E27FC236}">
                <a16:creationId xmlns:a16="http://schemas.microsoft.com/office/drawing/2014/main" id="{E1966077-92C2-4945-9ACD-D88284287B86}"/>
              </a:ext>
            </a:extLst>
          </p:cNvPr>
          <p:cNvGrpSpPr/>
          <p:nvPr/>
        </p:nvGrpSpPr>
        <p:grpSpPr>
          <a:xfrm>
            <a:off x="4521786" y="1012739"/>
            <a:ext cx="2842831" cy="1465495"/>
            <a:chOff x="4849989" y="1094642"/>
            <a:chExt cx="3169287" cy="1746889"/>
          </a:xfrm>
        </p:grpSpPr>
        <p:grpSp>
          <p:nvGrpSpPr>
            <p:cNvPr id="36" name="Group 16">
              <a:extLst>
                <a:ext uri="{FF2B5EF4-FFF2-40B4-BE49-F238E27FC236}">
                  <a16:creationId xmlns:a16="http://schemas.microsoft.com/office/drawing/2014/main" id="{55198988-1963-463F-9A4F-2BB17B7005AD}"/>
                </a:ext>
              </a:extLst>
            </p:cNvPr>
            <p:cNvGrpSpPr/>
            <p:nvPr/>
          </p:nvGrpSpPr>
          <p:grpSpPr>
            <a:xfrm>
              <a:off x="4849989" y="1237303"/>
              <a:ext cx="3020111" cy="1604228"/>
              <a:chOff x="0" y="0"/>
              <a:chExt cx="17885909" cy="9293532"/>
            </a:xfrm>
          </p:grpSpPr>
          <p:sp>
            <p:nvSpPr>
              <p:cNvPr id="37" name="Freeform 17">
                <a:extLst>
                  <a:ext uri="{FF2B5EF4-FFF2-40B4-BE49-F238E27FC236}">
                    <a16:creationId xmlns:a16="http://schemas.microsoft.com/office/drawing/2014/main" id="{60804808-0A3E-4215-B717-2C886D6CB68A}"/>
                  </a:ext>
                </a:extLst>
              </p:cNvPr>
              <p:cNvSpPr/>
              <p:nvPr/>
            </p:nvSpPr>
            <p:spPr>
              <a:xfrm>
                <a:off x="72390" y="72390"/>
                <a:ext cx="17741129" cy="9148752"/>
              </a:xfrm>
              <a:custGeom>
                <a:avLst/>
                <a:gdLst/>
                <a:ahLst/>
                <a:cxnLst/>
                <a:rect l="l" t="t" r="r" b="b"/>
                <a:pathLst>
                  <a:path w="17741129" h="9148752">
                    <a:moveTo>
                      <a:pt x="0" y="0"/>
                    </a:moveTo>
                    <a:lnTo>
                      <a:pt x="17741129" y="0"/>
                    </a:lnTo>
                    <a:lnTo>
                      <a:pt x="17741129" y="9148752"/>
                    </a:lnTo>
                    <a:lnTo>
                      <a:pt x="0" y="91487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38" name="Freeform 18">
                <a:extLst>
                  <a:ext uri="{FF2B5EF4-FFF2-40B4-BE49-F238E27FC236}">
                    <a16:creationId xmlns:a16="http://schemas.microsoft.com/office/drawing/2014/main" id="{E451B953-72A4-41D2-9B64-881160E98621}"/>
                  </a:ext>
                </a:extLst>
              </p:cNvPr>
              <p:cNvSpPr/>
              <p:nvPr/>
            </p:nvSpPr>
            <p:spPr>
              <a:xfrm>
                <a:off x="0" y="0"/>
                <a:ext cx="17885908" cy="9293531"/>
              </a:xfrm>
              <a:custGeom>
                <a:avLst/>
                <a:gdLst/>
                <a:ahLst/>
                <a:cxnLst/>
                <a:rect l="l" t="t" r="r" b="b"/>
                <a:pathLst>
                  <a:path w="17885908" h="9293531">
                    <a:moveTo>
                      <a:pt x="17741128" y="9148752"/>
                    </a:moveTo>
                    <a:lnTo>
                      <a:pt x="17885908" y="9148752"/>
                    </a:lnTo>
                    <a:lnTo>
                      <a:pt x="17885908" y="9293531"/>
                    </a:lnTo>
                    <a:lnTo>
                      <a:pt x="17741128" y="9293531"/>
                    </a:lnTo>
                    <a:lnTo>
                      <a:pt x="17741128" y="914875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9148752"/>
                    </a:lnTo>
                    <a:lnTo>
                      <a:pt x="0" y="9148752"/>
                    </a:lnTo>
                    <a:lnTo>
                      <a:pt x="0" y="144780"/>
                    </a:lnTo>
                    <a:close/>
                    <a:moveTo>
                      <a:pt x="0" y="9148752"/>
                    </a:moveTo>
                    <a:lnTo>
                      <a:pt x="144780" y="9148752"/>
                    </a:lnTo>
                    <a:lnTo>
                      <a:pt x="144780" y="9293531"/>
                    </a:lnTo>
                    <a:lnTo>
                      <a:pt x="0" y="9293531"/>
                    </a:lnTo>
                    <a:lnTo>
                      <a:pt x="0" y="9148752"/>
                    </a:lnTo>
                    <a:close/>
                    <a:moveTo>
                      <a:pt x="17741128" y="144780"/>
                    </a:moveTo>
                    <a:lnTo>
                      <a:pt x="17885908" y="144780"/>
                    </a:lnTo>
                    <a:lnTo>
                      <a:pt x="17885908" y="9148752"/>
                    </a:lnTo>
                    <a:lnTo>
                      <a:pt x="17741128" y="9148752"/>
                    </a:lnTo>
                    <a:lnTo>
                      <a:pt x="17741128" y="144780"/>
                    </a:lnTo>
                    <a:close/>
                    <a:moveTo>
                      <a:pt x="144780" y="9148752"/>
                    </a:moveTo>
                    <a:lnTo>
                      <a:pt x="17741130" y="9148752"/>
                    </a:lnTo>
                    <a:lnTo>
                      <a:pt x="17741130" y="9293531"/>
                    </a:lnTo>
                    <a:lnTo>
                      <a:pt x="144780" y="9293531"/>
                    </a:lnTo>
                    <a:lnTo>
                      <a:pt x="144780" y="9148752"/>
                    </a:lnTo>
                    <a:close/>
                    <a:moveTo>
                      <a:pt x="17741128" y="0"/>
                    </a:moveTo>
                    <a:lnTo>
                      <a:pt x="17885908" y="0"/>
                    </a:lnTo>
                    <a:lnTo>
                      <a:pt x="17885908" y="144780"/>
                    </a:lnTo>
                    <a:lnTo>
                      <a:pt x="17741128" y="144780"/>
                    </a:lnTo>
                    <a:lnTo>
                      <a:pt x="1774112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7741130" y="0"/>
                    </a:lnTo>
                    <a:lnTo>
                      <a:pt x="1774113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E2E2E"/>
              </a:solidFill>
            </p:spPr>
          </p:sp>
        </p:grpSp>
        <p:grpSp>
          <p:nvGrpSpPr>
            <p:cNvPr id="42" name="Group 22">
              <a:extLst>
                <a:ext uri="{FF2B5EF4-FFF2-40B4-BE49-F238E27FC236}">
                  <a16:creationId xmlns:a16="http://schemas.microsoft.com/office/drawing/2014/main" id="{B5C4FFF1-9BD8-4B88-84B5-42A753CF427E}"/>
                </a:ext>
              </a:extLst>
            </p:cNvPr>
            <p:cNvGrpSpPr/>
            <p:nvPr/>
          </p:nvGrpSpPr>
          <p:grpSpPr>
            <a:xfrm>
              <a:off x="4999166" y="1094642"/>
              <a:ext cx="3020110" cy="1620878"/>
              <a:chOff x="0" y="0"/>
              <a:chExt cx="17885909" cy="9293532"/>
            </a:xfrm>
          </p:grpSpPr>
          <p:sp>
            <p:nvSpPr>
              <p:cNvPr id="43" name="Freeform 23">
                <a:extLst>
                  <a:ext uri="{FF2B5EF4-FFF2-40B4-BE49-F238E27FC236}">
                    <a16:creationId xmlns:a16="http://schemas.microsoft.com/office/drawing/2014/main" id="{A24B06D3-B66F-43EE-B66F-C728F26AE7A2}"/>
                  </a:ext>
                </a:extLst>
              </p:cNvPr>
              <p:cNvSpPr/>
              <p:nvPr/>
            </p:nvSpPr>
            <p:spPr>
              <a:xfrm>
                <a:off x="72390" y="72390"/>
                <a:ext cx="17741129" cy="9148752"/>
              </a:xfrm>
              <a:custGeom>
                <a:avLst/>
                <a:gdLst/>
                <a:ahLst/>
                <a:cxnLst/>
                <a:rect l="l" t="t" r="r" b="b"/>
                <a:pathLst>
                  <a:path w="17741129" h="9148752">
                    <a:moveTo>
                      <a:pt x="0" y="0"/>
                    </a:moveTo>
                    <a:lnTo>
                      <a:pt x="17741129" y="0"/>
                    </a:lnTo>
                    <a:lnTo>
                      <a:pt x="17741129" y="9148752"/>
                    </a:lnTo>
                    <a:lnTo>
                      <a:pt x="0" y="91487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FAE8"/>
              </a:solidFill>
            </p:spPr>
          </p:sp>
          <p:sp>
            <p:nvSpPr>
              <p:cNvPr id="44" name="Freeform 24">
                <a:extLst>
                  <a:ext uri="{FF2B5EF4-FFF2-40B4-BE49-F238E27FC236}">
                    <a16:creationId xmlns:a16="http://schemas.microsoft.com/office/drawing/2014/main" id="{2DE04ECD-A2EC-4577-B2EC-3A36A847E176}"/>
                  </a:ext>
                </a:extLst>
              </p:cNvPr>
              <p:cNvSpPr/>
              <p:nvPr/>
            </p:nvSpPr>
            <p:spPr>
              <a:xfrm>
                <a:off x="0" y="0"/>
                <a:ext cx="17885908" cy="9293531"/>
              </a:xfrm>
              <a:custGeom>
                <a:avLst/>
                <a:gdLst/>
                <a:ahLst/>
                <a:cxnLst/>
                <a:rect l="l" t="t" r="r" b="b"/>
                <a:pathLst>
                  <a:path w="17885908" h="9293531">
                    <a:moveTo>
                      <a:pt x="17741128" y="9148752"/>
                    </a:moveTo>
                    <a:lnTo>
                      <a:pt x="17885908" y="9148752"/>
                    </a:lnTo>
                    <a:lnTo>
                      <a:pt x="17885908" y="9293531"/>
                    </a:lnTo>
                    <a:lnTo>
                      <a:pt x="17741128" y="9293531"/>
                    </a:lnTo>
                    <a:lnTo>
                      <a:pt x="17741128" y="914875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9148752"/>
                    </a:lnTo>
                    <a:lnTo>
                      <a:pt x="0" y="9148752"/>
                    </a:lnTo>
                    <a:lnTo>
                      <a:pt x="0" y="144780"/>
                    </a:lnTo>
                    <a:close/>
                    <a:moveTo>
                      <a:pt x="0" y="9148752"/>
                    </a:moveTo>
                    <a:lnTo>
                      <a:pt x="144780" y="9148752"/>
                    </a:lnTo>
                    <a:lnTo>
                      <a:pt x="144780" y="9293531"/>
                    </a:lnTo>
                    <a:lnTo>
                      <a:pt x="0" y="9293531"/>
                    </a:lnTo>
                    <a:lnTo>
                      <a:pt x="0" y="9148752"/>
                    </a:lnTo>
                    <a:close/>
                    <a:moveTo>
                      <a:pt x="17741128" y="144780"/>
                    </a:moveTo>
                    <a:lnTo>
                      <a:pt x="17885908" y="144780"/>
                    </a:lnTo>
                    <a:lnTo>
                      <a:pt x="17885908" y="9148752"/>
                    </a:lnTo>
                    <a:lnTo>
                      <a:pt x="17741128" y="9148752"/>
                    </a:lnTo>
                    <a:lnTo>
                      <a:pt x="17741128" y="144780"/>
                    </a:lnTo>
                    <a:close/>
                    <a:moveTo>
                      <a:pt x="144780" y="9148752"/>
                    </a:moveTo>
                    <a:lnTo>
                      <a:pt x="17741130" y="9148752"/>
                    </a:lnTo>
                    <a:lnTo>
                      <a:pt x="17741130" y="9293531"/>
                    </a:lnTo>
                    <a:lnTo>
                      <a:pt x="144780" y="9293531"/>
                    </a:lnTo>
                    <a:lnTo>
                      <a:pt x="144780" y="9148752"/>
                    </a:lnTo>
                    <a:close/>
                    <a:moveTo>
                      <a:pt x="17741128" y="0"/>
                    </a:moveTo>
                    <a:lnTo>
                      <a:pt x="17885908" y="0"/>
                    </a:lnTo>
                    <a:lnTo>
                      <a:pt x="17885908" y="144780"/>
                    </a:lnTo>
                    <a:lnTo>
                      <a:pt x="17741128" y="144780"/>
                    </a:lnTo>
                    <a:lnTo>
                      <a:pt x="1774112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7741130" y="0"/>
                    </a:lnTo>
                    <a:lnTo>
                      <a:pt x="1774113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E2E2E"/>
              </a:solidFill>
            </p:spPr>
          </p:sp>
        </p:grpSp>
        <p:sp>
          <p:nvSpPr>
            <p:cNvPr id="49" name="TextBox 32">
              <a:extLst>
                <a:ext uri="{FF2B5EF4-FFF2-40B4-BE49-F238E27FC236}">
                  <a16:creationId xmlns:a16="http://schemas.microsoft.com/office/drawing/2014/main" id="{F9E7025B-6D3B-4D63-9A33-1F2498D2A610}"/>
                </a:ext>
              </a:extLst>
            </p:cNvPr>
            <p:cNvSpPr txBox="1"/>
            <p:nvPr/>
          </p:nvSpPr>
          <p:spPr>
            <a:xfrm>
              <a:off x="5300755" y="1530916"/>
              <a:ext cx="2530829" cy="856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0"/>
                </a:lnSpc>
              </a:pPr>
              <a:r>
                <a:rPr lang="zh-TW" altLang="en-US" sz="2800" b="1" spc="56" dirty="0">
                  <a:solidFill>
                    <a:srgbClr val="2E2E2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監禁七年及</a:t>
              </a:r>
              <a:endParaRPr lang="en-US" altLang="zh-TW" sz="2800" b="1" spc="56" dirty="0">
                <a:solidFill>
                  <a:srgbClr val="2E2E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2750"/>
                </a:lnSpc>
              </a:pPr>
              <a:r>
                <a:rPr lang="zh-TW" altLang="en-US" sz="2800" b="1" spc="56" dirty="0">
                  <a:solidFill>
                    <a:srgbClr val="2E2E2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罰款一百萬</a:t>
              </a:r>
              <a:endParaRPr lang="en-US" sz="2800" b="1" spc="56" dirty="0">
                <a:solidFill>
                  <a:srgbClr val="2E2E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5" name="群組 4">
            <a:extLst>
              <a:ext uri="{FF2B5EF4-FFF2-40B4-BE49-F238E27FC236}">
                <a16:creationId xmlns:a16="http://schemas.microsoft.com/office/drawing/2014/main" id="{7DBCD294-366E-48F8-A3B2-8A6315F7BA2F}"/>
              </a:ext>
            </a:extLst>
          </p:cNvPr>
          <p:cNvGrpSpPr/>
          <p:nvPr/>
        </p:nvGrpSpPr>
        <p:grpSpPr>
          <a:xfrm>
            <a:off x="1119949" y="2921388"/>
            <a:ext cx="2806476" cy="1607073"/>
            <a:chOff x="667910" y="2993119"/>
            <a:chExt cx="3128758" cy="1915651"/>
          </a:xfrm>
        </p:grpSpPr>
        <p:grpSp>
          <p:nvGrpSpPr>
            <p:cNvPr id="39" name="Group 19">
              <a:extLst>
                <a:ext uri="{FF2B5EF4-FFF2-40B4-BE49-F238E27FC236}">
                  <a16:creationId xmlns:a16="http://schemas.microsoft.com/office/drawing/2014/main" id="{AAEB5AA5-7B2E-4A8A-8201-9903038F3D23}"/>
                </a:ext>
              </a:extLst>
            </p:cNvPr>
            <p:cNvGrpSpPr/>
            <p:nvPr/>
          </p:nvGrpSpPr>
          <p:grpSpPr>
            <a:xfrm>
              <a:off x="667910" y="2993119"/>
              <a:ext cx="2971550" cy="1695591"/>
              <a:chOff x="0" y="0"/>
              <a:chExt cx="17885909" cy="9293532"/>
            </a:xfrm>
          </p:grpSpPr>
          <p:sp>
            <p:nvSpPr>
              <p:cNvPr id="40" name="Freeform 20">
                <a:extLst>
                  <a:ext uri="{FF2B5EF4-FFF2-40B4-BE49-F238E27FC236}">
                    <a16:creationId xmlns:a16="http://schemas.microsoft.com/office/drawing/2014/main" id="{027C7309-388B-4DF5-B2CF-54FEEDA4B84A}"/>
                  </a:ext>
                </a:extLst>
              </p:cNvPr>
              <p:cNvSpPr/>
              <p:nvPr/>
            </p:nvSpPr>
            <p:spPr>
              <a:xfrm>
                <a:off x="72390" y="72390"/>
                <a:ext cx="17741129" cy="9148752"/>
              </a:xfrm>
              <a:custGeom>
                <a:avLst/>
                <a:gdLst/>
                <a:ahLst/>
                <a:cxnLst/>
                <a:rect l="l" t="t" r="r" b="b"/>
                <a:pathLst>
                  <a:path w="17741129" h="9148752">
                    <a:moveTo>
                      <a:pt x="0" y="0"/>
                    </a:moveTo>
                    <a:lnTo>
                      <a:pt x="17741129" y="0"/>
                    </a:lnTo>
                    <a:lnTo>
                      <a:pt x="17741129" y="9148752"/>
                    </a:lnTo>
                    <a:lnTo>
                      <a:pt x="0" y="91487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CED1E"/>
              </a:solidFill>
            </p:spPr>
          </p:sp>
          <p:sp>
            <p:nvSpPr>
              <p:cNvPr id="41" name="Freeform 21">
                <a:extLst>
                  <a:ext uri="{FF2B5EF4-FFF2-40B4-BE49-F238E27FC236}">
                    <a16:creationId xmlns:a16="http://schemas.microsoft.com/office/drawing/2014/main" id="{2D41ED94-EA1F-4A6A-907A-64C138759F05}"/>
                  </a:ext>
                </a:extLst>
              </p:cNvPr>
              <p:cNvSpPr/>
              <p:nvPr/>
            </p:nvSpPr>
            <p:spPr>
              <a:xfrm>
                <a:off x="0" y="0"/>
                <a:ext cx="17885908" cy="9293531"/>
              </a:xfrm>
              <a:custGeom>
                <a:avLst/>
                <a:gdLst/>
                <a:ahLst/>
                <a:cxnLst/>
                <a:rect l="l" t="t" r="r" b="b"/>
                <a:pathLst>
                  <a:path w="17885908" h="9293531">
                    <a:moveTo>
                      <a:pt x="17741128" y="9148752"/>
                    </a:moveTo>
                    <a:lnTo>
                      <a:pt x="17885908" y="9148752"/>
                    </a:lnTo>
                    <a:lnTo>
                      <a:pt x="17885908" y="9293531"/>
                    </a:lnTo>
                    <a:lnTo>
                      <a:pt x="17741128" y="9293531"/>
                    </a:lnTo>
                    <a:lnTo>
                      <a:pt x="17741128" y="914875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9148752"/>
                    </a:lnTo>
                    <a:lnTo>
                      <a:pt x="0" y="9148752"/>
                    </a:lnTo>
                    <a:lnTo>
                      <a:pt x="0" y="144780"/>
                    </a:lnTo>
                    <a:close/>
                    <a:moveTo>
                      <a:pt x="0" y="9148752"/>
                    </a:moveTo>
                    <a:lnTo>
                      <a:pt x="144780" y="9148752"/>
                    </a:lnTo>
                    <a:lnTo>
                      <a:pt x="144780" y="9293531"/>
                    </a:lnTo>
                    <a:lnTo>
                      <a:pt x="0" y="9293531"/>
                    </a:lnTo>
                    <a:lnTo>
                      <a:pt x="0" y="9148752"/>
                    </a:lnTo>
                    <a:close/>
                    <a:moveTo>
                      <a:pt x="17741128" y="144780"/>
                    </a:moveTo>
                    <a:lnTo>
                      <a:pt x="17885908" y="144780"/>
                    </a:lnTo>
                    <a:lnTo>
                      <a:pt x="17885908" y="9148752"/>
                    </a:lnTo>
                    <a:lnTo>
                      <a:pt x="17741128" y="9148752"/>
                    </a:lnTo>
                    <a:lnTo>
                      <a:pt x="17741128" y="144780"/>
                    </a:lnTo>
                    <a:close/>
                    <a:moveTo>
                      <a:pt x="144780" y="9148752"/>
                    </a:moveTo>
                    <a:lnTo>
                      <a:pt x="17741130" y="9148752"/>
                    </a:lnTo>
                    <a:lnTo>
                      <a:pt x="17741130" y="9293531"/>
                    </a:lnTo>
                    <a:lnTo>
                      <a:pt x="144780" y="9293531"/>
                    </a:lnTo>
                    <a:lnTo>
                      <a:pt x="144780" y="9148752"/>
                    </a:lnTo>
                    <a:close/>
                    <a:moveTo>
                      <a:pt x="17741128" y="0"/>
                    </a:moveTo>
                    <a:lnTo>
                      <a:pt x="17885908" y="0"/>
                    </a:lnTo>
                    <a:lnTo>
                      <a:pt x="17885908" y="144780"/>
                    </a:lnTo>
                    <a:lnTo>
                      <a:pt x="17741128" y="144780"/>
                    </a:lnTo>
                    <a:lnTo>
                      <a:pt x="1774112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7741130" y="0"/>
                    </a:lnTo>
                    <a:lnTo>
                      <a:pt x="1774113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E2E2E"/>
              </a:solidFill>
            </p:spPr>
          </p:sp>
        </p:grpSp>
        <p:grpSp>
          <p:nvGrpSpPr>
            <p:cNvPr id="45" name="Group 25">
              <a:extLst>
                <a:ext uri="{FF2B5EF4-FFF2-40B4-BE49-F238E27FC236}">
                  <a16:creationId xmlns:a16="http://schemas.microsoft.com/office/drawing/2014/main" id="{6BB1425F-2A6F-48EC-9537-8DE0B5AF8D2D}"/>
                </a:ext>
              </a:extLst>
            </p:cNvPr>
            <p:cNvGrpSpPr/>
            <p:nvPr/>
          </p:nvGrpSpPr>
          <p:grpSpPr>
            <a:xfrm>
              <a:off x="825118" y="3113693"/>
              <a:ext cx="2971550" cy="1795077"/>
              <a:chOff x="0" y="0"/>
              <a:chExt cx="17885909" cy="9293532"/>
            </a:xfrm>
          </p:grpSpPr>
          <p:sp>
            <p:nvSpPr>
              <p:cNvPr id="46" name="Freeform 26">
                <a:extLst>
                  <a:ext uri="{FF2B5EF4-FFF2-40B4-BE49-F238E27FC236}">
                    <a16:creationId xmlns:a16="http://schemas.microsoft.com/office/drawing/2014/main" id="{77C5E74A-61B3-4CBF-8EE5-287AC4DE049E}"/>
                  </a:ext>
                </a:extLst>
              </p:cNvPr>
              <p:cNvSpPr/>
              <p:nvPr/>
            </p:nvSpPr>
            <p:spPr>
              <a:xfrm>
                <a:off x="72390" y="72390"/>
                <a:ext cx="17741129" cy="9148752"/>
              </a:xfrm>
              <a:custGeom>
                <a:avLst/>
                <a:gdLst/>
                <a:ahLst/>
                <a:cxnLst/>
                <a:rect l="l" t="t" r="r" b="b"/>
                <a:pathLst>
                  <a:path w="17741129" h="9148752">
                    <a:moveTo>
                      <a:pt x="0" y="0"/>
                    </a:moveTo>
                    <a:lnTo>
                      <a:pt x="17741129" y="0"/>
                    </a:lnTo>
                    <a:lnTo>
                      <a:pt x="17741129" y="9148752"/>
                    </a:lnTo>
                    <a:lnTo>
                      <a:pt x="0" y="91487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47" name="Freeform 27">
                <a:extLst>
                  <a:ext uri="{FF2B5EF4-FFF2-40B4-BE49-F238E27FC236}">
                    <a16:creationId xmlns:a16="http://schemas.microsoft.com/office/drawing/2014/main" id="{D5F0AA94-B11D-4C8F-863C-001AAE0C539F}"/>
                  </a:ext>
                </a:extLst>
              </p:cNvPr>
              <p:cNvSpPr/>
              <p:nvPr/>
            </p:nvSpPr>
            <p:spPr>
              <a:xfrm>
                <a:off x="0" y="0"/>
                <a:ext cx="17885908" cy="9293531"/>
              </a:xfrm>
              <a:custGeom>
                <a:avLst/>
                <a:gdLst/>
                <a:ahLst/>
                <a:cxnLst/>
                <a:rect l="l" t="t" r="r" b="b"/>
                <a:pathLst>
                  <a:path w="17885908" h="9293531">
                    <a:moveTo>
                      <a:pt x="17741128" y="9148752"/>
                    </a:moveTo>
                    <a:lnTo>
                      <a:pt x="17885908" y="9148752"/>
                    </a:lnTo>
                    <a:lnTo>
                      <a:pt x="17885908" y="9293531"/>
                    </a:lnTo>
                    <a:lnTo>
                      <a:pt x="17741128" y="9293531"/>
                    </a:lnTo>
                    <a:lnTo>
                      <a:pt x="17741128" y="914875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9148752"/>
                    </a:lnTo>
                    <a:lnTo>
                      <a:pt x="0" y="9148752"/>
                    </a:lnTo>
                    <a:lnTo>
                      <a:pt x="0" y="144780"/>
                    </a:lnTo>
                    <a:close/>
                    <a:moveTo>
                      <a:pt x="0" y="9148752"/>
                    </a:moveTo>
                    <a:lnTo>
                      <a:pt x="144780" y="9148752"/>
                    </a:lnTo>
                    <a:lnTo>
                      <a:pt x="144780" y="9293531"/>
                    </a:lnTo>
                    <a:lnTo>
                      <a:pt x="0" y="9293531"/>
                    </a:lnTo>
                    <a:lnTo>
                      <a:pt x="0" y="9148752"/>
                    </a:lnTo>
                    <a:close/>
                    <a:moveTo>
                      <a:pt x="17741128" y="144780"/>
                    </a:moveTo>
                    <a:lnTo>
                      <a:pt x="17885908" y="144780"/>
                    </a:lnTo>
                    <a:lnTo>
                      <a:pt x="17885908" y="9148752"/>
                    </a:lnTo>
                    <a:lnTo>
                      <a:pt x="17741128" y="9148752"/>
                    </a:lnTo>
                    <a:lnTo>
                      <a:pt x="17741128" y="144780"/>
                    </a:lnTo>
                    <a:close/>
                    <a:moveTo>
                      <a:pt x="144780" y="9148752"/>
                    </a:moveTo>
                    <a:lnTo>
                      <a:pt x="17741130" y="9148752"/>
                    </a:lnTo>
                    <a:lnTo>
                      <a:pt x="17741130" y="9293531"/>
                    </a:lnTo>
                    <a:lnTo>
                      <a:pt x="144780" y="9293531"/>
                    </a:lnTo>
                    <a:lnTo>
                      <a:pt x="144780" y="9148752"/>
                    </a:lnTo>
                    <a:close/>
                    <a:moveTo>
                      <a:pt x="17741128" y="0"/>
                    </a:moveTo>
                    <a:lnTo>
                      <a:pt x="17885908" y="0"/>
                    </a:lnTo>
                    <a:lnTo>
                      <a:pt x="17885908" y="144780"/>
                    </a:lnTo>
                    <a:lnTo>
                      <a:pt x="17741128" y="144780"/>
                    </a:lnTo>
                    <a:lnTo>
                      <a:pt x="1774112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7741130" y="0"/>
                    </a:lnTo>
                    <a:lnTo>
                      <a:pt x="1774113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E2E2E"/>
              </a:solidFill>
            </p:spPr>
          </p:sp>
        </p:grpSp>
        <p:sp>
          <p:nvSpPr>
            <p:cNvPr id="56" name="TextBox 28">
              <a:extLst>
                <a:ext uri="{FF2B5EF4-FFF2-40B4-BE49-F238E27FC236}">
                  <a16:creationId xmlns:a16="http://schemas.microsoft.com/office/drawing/2014/main" id="{FD30C5B8-5EA2-4470-BF51-E5C9FF8DD27E}"/>
                </a:ext>
              </a:extLst>
            </p:cNvPr>
            <p:cNvSpPr txBox="1"/>
            <p:nvPr/>
          </p:nvSpPr>
          <p:spPr>
            <a:xfrm>
              <a:off x="1263498" y="3692057"/>
              <a:ext cx="2065213" cy="85603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2750"/>
                </a:lnSpc>
                <a:spcBef>
                  <a:spcPct val="0"/>
                </a:spcBef>
              </a:pPr>
              <a:r>
                <a:rPr lang="zh-TW" altLang="en-US" sz="2800" b="1" spc="56" dirty="0">
                  <a:solidFill>
                    <a:srgbClr val="2E2E2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販運或製造危險藥物</a:t>
              </a:r>
              <a:endParaRPr lang="en-US" sz="2800" b="1" spc="56" dirty="0">
                <a:solidFill>
                  <a:srgbClr val="2E2E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6" name="群組 5">
            <a:extLst>
              <a:ext uri="{FF2B5EF4-FFF2-40B4-BE49-F238E27FC236}">
                <a16:creationId xmlns:a16="http://schemas.microsoft.com/office/drawing/2014/main" id="{757B0EA4-7DB5-4437-A57E-89F3A6CC994F}"/>
              </a:ext>
            </a:extLst>
          </p:cNvPr>
          <p:cNvGrpSpPr/>
          <p:nvPr/>
        </p:nvGrpSpPr>
        <p:grpSpPr>
          <a:xfrm>
            <a:off x="4570348" y="2902109"/>
            <a:ext cx="2839246" cy="1602984"/>
            <a:chOff x="4898550" y="2984011"/>
            <a:chExt cx="3165291" cy="1910777"/>
          </a:xfrm>
        </p:grpSpPr>
        <p:grpSp>
          <p:nvGrpSpPr>
            <p:cNvPr id="50" name="Group 6">
              <a:extLst>
                <a:ext uri="{FF2B5EF4-FFF2-40B4-BE49-F238E27FC236}">
                  <a16:creationId xmlns:a16="http://schemas.microsoft.com/office/drawing/2014/main" id="{98A554E8-576E-4B89-8FE9-280A05358FC3}"/>
                </a:ext>
              </a:extLst>
            </p:cNvPr>
            <p:cNvGrpSpPr/>
            <p:nvPr/>
          </p:nvGrpSpPr>
          <p:grpSpPr>
            <a:xfrm>
              <a:off x="4898550" y="3099711"/>
              <a:ext cx="2971550" cy="1795077"/>
              <a:chOff x="0" y="0"/>
              <a:chExt cx="17885909" cy="9293532"/>
            </a:xfrm>
          </p:grpSpPr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A8B12073-0BC7-4ED5-BD08-86EEEFA76E6A}"/>
                  </a:ext>
                </a:extLst>
              </p:cNvPr>
              <p:cNvSpPr/>
              <p:nvPr/>
            </p:nvSpPr>
            <p:spPr>
              <a:xfrm>
                <a:off x="72390" y="72390"/>
                <a:ext cx="17741129" cy="9148752"/>
              </a:xfrm>
              <a:custGeom>
                <a:avLst/>
                <a:gdLst/>
                <a:ahLst/>
                <a:cxnLst/>
                <a:rect l="l" t="t" r="r" b="b"/>
                <a:pathLst>
                  <a:path w="17741129" h="9148752">
                    <a:moveTo>
                      <a:pt x="0" y="0"/>
                    </a:moveTo>
                    <a:lnTo>
                      <a:pt x="17741129" y="0"/>
                    </a:lnTo>
                    <a:lnTo>
                      <a:pt x="17741129" y="9148752"/>
                    </a:lnTo>
                    <a:lnTo>
                      <a:pt x="0" y="91487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52" name="Freeform 8">
                <a:extLst>
                  <a:ext uri="{FF2B5EF4-FFF2-40B4-BE49-F238E27FC236}">
                    <a16:creationId xmlns:a16="http://schemas.microsoft.com/office/drawing/2014/main" id="{40BBA64E-4E07-47D6-AE3B-A80F3A3C1F36}"/>
                  </a:ext>
                </a:extLst>
              </p:cNvPr>
              <p:cNvSpPr/>
              <p:nvPr/>
            </p:nvSpPr>
            <p:spPr>
              <a:xfrm>
                <a:off x="0" y="0"/>
                <a:ext cx="17885908" cy="9293531"/>
              </a:xfrm>
              <a:custGeom>
                <a:avLst/>
                <a:gdLst/>
                <a:ahLst/>
                <a:cxnLst/>
                <a:rect l="l" t="t" r="r" b="b"/>
                <a:pathLst>
                  <a:path w="17885908" h="9293531">
                    <a:moveTo>
                      <a:pt x="17741128" y="9148752"/>
                    </a:moveTo>
                    <a:lnTo>
                      <a:pt x="17885908" y="9148752"/>
                    </a:lnTo>
                    <a:lnTo>
                      <a:pt x="17885908" y="9293531"/>
                    </a:lnTo>
                    <a:lnTo>
                      <a:pt x="17741128" y="9293531"/>
                    </a:lnTo>
                    <a:lnTo>
                      <a:pt x="17741128" y="914875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9148752"/>
                    </a:lnTo>
                    <a:lnTo>
                      <a:pt x="0" y="9148752"/>
                    </a:lnTo>
                    <a:lnTo>
                      <a:pt x="0" y="144780"/>
                    </a:lnTo>
                    <a:close/>
                    <a:moveTo>
                      <a:pt x="0" y="9148752"/>
                    </a:moveTo>
                    <a:lnTo>
                      <a:pt x="144780" y="9148752"/>
                    </a:lnTo>
                    <a:lnTo>
                      <a:pt x="144780" y="9293531"/>
                    </a:lnTo>
                    <a:lnTo>
                      <a:pt x="0" y="9293531"/>
                    </a:lnTo>
                    <a:lnTo>
                      <a:pt x="0" y="9148752"/>
                    </a:lnTo>
                    <a:close/>
                    <a:moveTo>
                      <a:pt x="17741128" y="144780"/>
                    </a:moveTo>
                    <a:lnTo>
                      <a:pt x="17885908" y="144780"/>
                    </a:lnTo>
                    <a:lnTo>
                      <a:pt x="17885908" y="9148752"/>
                    </a:lnTo>
                    <a:lnTo>
                      <a:pt x="17741128" y="9148752"/>
                    </a:lnTo>
                    <a:lnTo>
                      <a:pt x="17741128" y="144780"/>
                    </a:lnTo>
                    <a:close/>
                    <a:moveTo>
                      <a:pt x="144780" y="9148752"/>
                    </a:moveTo>
                    <a:lnTo>
                      <a:pt x="17741130" y="9148752"/>
                    </a:lnTo>
                    <a:lnTo>
                      <a:pt x="17741130" y="9293531"/>
                    </a:lnTo>
                    <a:lnTo>
                      <a:pt x="144780" y="9293531"/>
                    </a:lnTo>
                    <a:lnTo>
                      <a:pt x="144780" y="9148752"/>
                    </a:lnTo>
                    <a:close/>
                    <a:moveTo>
                      <a:pt x="17741128" y="0"/>
                    </a:moveTo>
                    <a:lnTo>
                      <a:pt x="17885908" y="0"/>
                    </a:lnTo>
                    <a:lnTo>
                      <a:pt x="17885908" y="144780"/>
                    </a:lnTo>
                    <a:lnTo>
                      <a:pt x="17741128" y="144780"/>
                    </a:lnTo>
                    <a:lnTo>
                      <a:pt x="1774112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7741130" y="0"/>
                    </a:lnTo>
                    <a:lnTo>
                      <a:pt x="1774113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E2E2E"/>
              </a:solidFill>
            </p:spPr>
          </p:sp>
        </p:grpSp>
        <p:grpSp>
          <p:nvGrpSpPr>
            <p:cNvPr id="53" name="Group 12">
              <a:extLst>
                <a:ext uri="{FF2B5EF4-FFF2-40B4-BE49-F238E27FC236}">
                  <a16:creationId xmlns:a16="http://schemas.microsoft.com/office/drawing/2014/main" id="{59314B99-EE5E-45B0-8EEC-C47AFDE19EFD}"/>
                </a:ext>
              </a:extLst>
            </p:cNvPr>
            <p:cNvGrpSpPr/>
            <p:nvPr/>
          </p:nvGrpSpPr>
          <p:grpSpPr>
            <a:xfrm>
              <a:off x="5043731" y="2984011"/>
              <a:ext cx="3020110" cy="1767112"/>
              <a:chOff x="0" y="0"/>
              <a:chExt cx="17885908" cy="9293531"/>
            </a:xfrm>
          </p:grpSpPr>
          <p:sp>
            <p:nvSpPr>
              <p:cNvPr id="54" name="Freeform 13">
                <a:extLst>
                  <a:ext uri="{FF2B5EF4-FFF2-40B4-BE49-F238E27FC236}">
                    <a16:creationId xmlns:a16="http://schemas.microsoft.com/office/drawing/2014/main" id="{4E7B9133-7B9B-40B5-8291-AC0FEECDFE99}"/>
                  </a:ext>
                </a:extLst>
              </p:cNvPr>
              <p:cNvSpPr/>
              <p:nvPr/>
            </p:nvSpPr>
            <p:spPr>
              <a:xfrm>
                <a:off x="0" y="197814"/>
                <a:ext cx="17684882" cy="8962620"/>
              </a:xfrm>
              <a:custGeom>
                <a:avLst/>
                <a:gdLst/>
                <a:ahLst/>
                <a:cxnLst/>
                <a:rect l="l" t="t" r="r" b="b"/>
                <a:pathLst>
                  <a:path w="17741129" h="9148752">
                    <a:moveTo>
                      <a:pt x="0" y="0"/>
                    </a:moveTo>
                    <a:lnTo>
                      <a:pt x="17741129" y="0"/>
                    </a:lnTo>
                    <a:lnTo>
                      <a:pt x="17741129" y="9148752"/>
                    </a:lnTo>
                    <a:lnTo>
                      <a:pt x="0" y="914875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E8EF"/>
              </a:solidFill>
            </p:spPr>
            <p:txBody>
              <a:bodyPr/>
              <a:lstStyle/>
              <a:p>
                <a:endParaRPr lang="zh-HK" altLang="en-US" dirty="0">
                  <a:ea typeface="微軟正黑體" panose="020B0604030504040204" pitchFamily="34" charset="-120"/>
                </a:endParaRPr>
              </a:p>
            </p:txBody>
          </p:sp>
          <p:sp>
            <p:nvSpPr>
              <p:cNvPr id="55" name="Freeform 14">
                <a:extLst>
                  <a:ext uri="{FF2B5EF4-FFF2-40B4-BE49-F238E27FC236}">
                    <a16:creationId xmlns:a16="http://schemas.microsoft.com/office/drawing/2014/main" id="{71CDF297-5F29-493D-B863-A89880278B8E}"/>
                  </a:ext>
                </a:extLst>
              </p:cNvPr>
              <p:cNvSpPr/>
              <p:nvPr/>
            </p:nvSpPr>
            <p:spPr>
              <a:xfrm>
                <a:off x="0" y="0"/>
                <a:ext cx="17885908" cy="9293531"/>
              </a:xfrm>
              <a:custGeom>
                <a:avLst/>
                <a:gdLst/>
                <a:ahLst/>
                <a:cxnLst/>
                <a:rect l="l" t="t" r="r" b="b"/>
                <a:pathLst>
                  <a:path w="17885908" h="9293531">
                    <a:moveTo>
                      <a:pt x="17741128" y="9148752"/>
                    </a:moveTo>
                    <a:lnTo>
                      <a:pt x="17885908" y="9148752"/>
                    </a:lnTo>
                    <a:lnTo>
                      <a:pt x="17885908" y="9293531"/>
                    </a:lnTo>
                    <a:lnTo>
                      <a:pt x="17741128" y="9293531"/>
                    </a:lnTo>
                    <a:lnTo>
                      <a:pt x="17741128" y="9148752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9148752"/>
                    </a:lnTo>
                    <a:lnTo>
                      <a:pt x="0" y="9148752"/>
                    </a:lnTo>
                    <a:lnTo>
                      <a:pt x="0" y="144780"/>
                    </a:lnTo>
                    <a:close/>
                    <a:moveTo>
                      <a:pt x="0" y="9148752"/>
                    </a:moveTo>
                    <a:lnTo>
                      <a:pt x="144780" y="9148752"/>
                    </a:lnTo>
                    <a:lnTo>
                      <a:pt x="144780" y="9293531"/>
                    </a:lnTo>
                    <a:lnTo>
                      <a:pt x="0" y="9293531"/>
                    </a:lnTo>
                    <a:lnTo>
                      <a:pt x="0" y="9148752"/>
                    </a:lnTo>
                    <a:close/>
                    <a:moveTo>
                      <a:pt x="17741128" y="144780"/>
                    </a:moveTo>
                    <a:lnTo>
                      <a:pt x="17885908" y="144780"/>
                    </a:lnTo>
                    <a:lnTo>
                      <a:pt x="17885908" y="9148752"/>
                    </a:lnTo>
                    <a:lnTo>
                      <a:pt x="17741128" y="9148752"/>
                    </a:lnTo>
                    <a:lnTo>
                      <a:pt x="17741128" y="144780"/>
                    </a:lnTo>
                    <a:close/>
                    <a:moveTo>
                      <a:pt x="144780" y="9148752"/>
                    </a:moveTo>
                    <a:lnTo>
                      <a:pt x="17741130" y="9148752"/>
                    </a:lnTo>
                    <a:lnTo>
                      <a:pt x="17741130" y="9293531"/>
                    </a:lnTo>
                    <a:lnTo>
                      <a:pt x="144780" y="9293531"/>
                    </a:lnTo>
                    <a:lnTo>
                      <a:pt x="144780" y="9148752"/>
                    </a:lnTo>
                    <a:close/>
                    <a:moveTo>
                      <a:pt x="17741128" y="0"/>
                    </a:moveTo>
                    <a:lnTo>
                      <a:pt x="17885908" y="0"/>
                    </a:lnTo>
                    <a:lnTo>
                      <a:pt x="17885908" y="144780"/>
                    </a:lnTo>
                    <a:lnTo>
                      <a:pt x="17741128" y="144780"/>
                    </a:lnTo>
                    <a:lnTo>
                      <a:pt x="17741128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17741130" y="0"/>
                    </a:lnTo>
                    <a:lnTo>
                      <a:pt x="1774113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solidFill>
                <a:srgbClr val="2E2E2E"/>
              </a:solidFill>
            </p:spPr>
          </p:sp>
        </p:grpSp>
        <p:sp>
          <p:nvSpPr>
            <p:cNvPr id="57" name="TextBox 29">
              <a:extLst>
                <a:ext uri="{FF2B5EF4-FFF2-40B4-BE49-F238E27FC236}">
                  <a16:creationId xmlns:a16="http://schemas.microsoft.com/office/drawing/2014/main" id="{591FF92B-5FEE-4019-B31C-855F41694147}"/>
                </a:ext>
              </a:extLst>
            </p:cNvPr>
            <p:cNvSpPr txBox="1"/>
            <p:nvPr/>
          </p:nvSpPr>
          <p:spPr>
            <a:xfrm>
              <a:off x="5202697" y="3446083"/>
              <a:ext cx="2816580" cy="8560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50"/>
                </a:lnSpc>
                <a:spcBef>
                  <a:spcPct val="0"/>
                </a:spcBef>
              </a:pPr>
              <a:r>
                <a:rPr lang="zh-TW" altLang="en-US" sz="2800" b="1" spc="56" dirty="0">
                  <a:solidFill>
                    <a:srgbClr val="2E2E2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終身監禁及</a:t>
              </a:r>
              <a:endParaRPr lang="en-US" altLang="zh-TW" sz="2800" b="1" spc="56" dirty="0">
                <a:solidFill>
                  <a:srgbClr val="2E2E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>
                <a:lnSpc>
                  <a:spcPts val="2750"/>
                </a:lnSpc>
                <a:spcBef>
                  <a:spcPct val="0"/>
                </a:spcBef>
              </a:pPr>
              <a:r>
                <a:rPr lang="zh-TW" altLang="en-US" sz="2800" b="1" spc="56" dirty="0">
                  <a:solidFill>
                    <a:srgbClr val="2E2E2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罰款五百萬</a:t>
              </a:r>
              <a:endParaRPr lang="en-US" sz="2800" b="1" spc="56" dirty="0">
                <a:solidFill>
                  <a:srgbClr val="2E2E2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59" name="文字方塊 58">
            <a:extLst>
              <a:ext uri="{FF2B5EF4-FFF2-40B4-BE49-F238E27FC236}">
                <a16:creationId xmlns:a16="http://schemas.microsoft.com/office/drawing/2014/main" id="{BA778C5A-3A74-430D-B202-DC3CAC52D6A1}"/>
              </a:ext>
            </a:extLst>
          </p:cNvPr>
          <p:cNvSpPr txBox="1"/>
          <p:nvPr/>
        </p:nvSpPr>
        <p:spPr>
          <a:xfrm>
            <a:off x="2076198" y="366918"/>
            <a:ext cx="53333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&lt;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危險藥物條例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&gt; (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第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134</a:t>
            </a:r>
            <a:r>
              <a:rPr lang="zh-TW" altLang="en-US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章</a:t>
            </a:r>
            <a:r>
              <a:rPr lang="en-US" altLang="zh-TW" sz="28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HK" altLang="en-US" sz="2800" b="1" dirty="0">
              <a:solidFill>
                <a:schemeClr val="accent6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投影片編號版面配置區 1">
            <a:extLst>
              <a:ext uri="{FF2B5EF4-FFF2-40B4-BE49-F238E27FC236}">
                <a16:creationId xmlns:a16="http://schemas.microsoft.com/office/drawing/2014/main" id="{7FA6E9FA-7E0F-4942-991D-E42E76B7F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7941272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5642" y="978053"/>
            <a:ext cx="2230577" cy="1119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1589" y="180248"/>
            <a:ext cx="1360488" cy="326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7"/>
          <p:cNvSpPr>
            <a:spLocks noChangeArrowheads="1"/>
          </p:cNvSpPr>
          <p:nvPr/>
        </p:nvSpPr>
        <p:spPr bwMode="auto">
          <a:xfrm>
            <a:off x="971550" y="339329"/>
            <a:ext cx="58150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TW" alt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「衝關豬」運毒賺快錢 隨時換來死刑</a:t>
            </a:r>
            <a:r>
              <a:rPr lang="zh-TW" altLang="en-US" sz="28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　</a:t>
            </a:r>
            <a:endParaRPr lang="en-US" altLang="zh-TW" sz="28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8"/>
          <p:cNvSpPr>
            <a:spLocks noChangeArrowheads="1"/>
          </p:cNvSpPr>
          <p:nvPr/>
        </p:nvSpPr>
        <p:spPr bwMode="auto">
          <a:xfrm>
            <a:off x="2956471" y="181616"/>
            <a:ext cx="10502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HK" sz="12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2017-06-27</a:t>
            </a:r>
            <a:endParaRPr lang="en-US" altLang="zh-TW" sz="2400" b="1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" name="矩形 9"/>
          <p:cNvSpPr>
            <a:spLocks noChangeArrowheads="1"/>
          </p:cNvSpPr>
          <p:nvPr/>
        </p:nvSpPr>
        <p:spPr bwMode="auto">
          <a:xfrm>
            <a:off x="628650" y="2040885"/>
            <a:ext cx="810677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US" altLang="zh-TW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【</a:t>
            </a: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本報港聞部報道</a:t>
            </a:r>
            <a:r>
              <a:rPr lang="en-US" altLang="zh-TW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】</a:t>
            </a: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到暑假，青少年難免想去旅行享受一下，又希望有機會賺賺錢。警方毒品調查科情報組署理總督察鍾文齡表示，有不法之徒會利用青少年想賺快錢的心態，以及不熟悉法例的盲點，以「免費旅遊」誘騙他們當「衝關豬」運毒。她提醒青少年，法庭過往亦曾對</a:t>
            </a:r>
            <a:r>
              <a:rPr lang="en-US" altLang="zh-TW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歲以下的販毒者判處超過</a:t>
            </a:r>
            <a:r>
              <a:rPr lang="en-US" altLang="zh-TW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年刑期，而在馬來西亞、印尼等地方，販毒更可被判處死刑。</a:t>
            </a:r>
            <a:endParaRPr lang="en-US" altLang="zh-TW" sz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eaLnBrk="1" hangingPunct="1">
              <a:lnSpc>
                <a:spcPct val="150000"/>
              </a:lnSpc>
            </a:pP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暑假又至 勿貪圖「免費旅遊」</a:t>
            </a:r>
            <a:b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「衝關豬」意指不法之徒利用數千至數萬元的酬勞、「免費旅遊」等吸引市民協助跨境販毒，運送數十至過百公斤的毒品。根據警方資料，騙徒會向青少年訛稱即使其被發現也只會因他們未滿</a:t>
            </a:r>
            <a:r>
              <a:rPr lang="en-US" altLang="zh-TW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歲而獲輕判。她強調，販毒是嚴重罪行，本港過往曾有例子，</a:t>
            </a:r>
            <a:r>
              <a:rPr lang="en-US" altLang="zh-TW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18</a:t>
            </a: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歲以下人士因販毒被重罰判監超過</a:t>
            </a:r>
            <a:r>
              <a:rPr lang="en-US" altLang="zh-TW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10</a:t>
            </a:r>
            <a:r>
              <a:rPr lang="zh-TW" altLang="en-US" sz="12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年，而於部分東南亞國家如印尼，販毒最嚴重可判死刑，呼籲青少年切勿以身試法。</a:t>
            </a:r>
          </a:p>
          <a:p>
            <a:pPr eaLnBrk="1" hangingPunct="1">
              <a:lnSpc>
                <a:spcPct val="150000"/>
              </a:lnSpc>
            </a:pPr>
            <a:br>
              <a:rPr lang="zh-TW" altLang="en-US" sz="1200" dirty="0">
                <a:solidFill>
                  <a:schemeClr val="accent2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</a:br>
            <a:endParaRPr lang="zh-TW" altLang="en-US" sz="1200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cxnSp>
        <p:nvCxnSpPr>
          <p:cNvPr id="12" name="直線接點 11"/>
          <p:cNvCxnSpPr>
            <a:cxnSpLocks/>
          </p:cNvCxnSpPr>
          <p:nvPr/>
        </p:nvCxnSpPr>
        <p:spPr>
          <a:xfrm flipV="1">
            <a:off x="1860100" y="2586795"/>
            <a:ext cx="6452239" cy="132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/>
          <p:cNvCxnSpPr>
            <a:cxnSpLocks/>
          </p:cNvCxnSpPr>
          <p:nvPr/>
        </p:nvCxnSpPr>
        <p:spPr>
          <a:xfrm flipV="1">
            <a:off x="743354" y="2927989"/>
            <a:ext cx="1195480" cy="2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接點 15"/>
          <p:cNvCxnSpPr>
            <a:cxnSpLocks/>
          </p:cNvCxnSpPr>
          <p:nvPr/>
        </p:nvCxnSpPr>
        <p:spPr>
          <a:xfrm>
            <a:off x="4673909" y="2370884"/>
            <a:ext cx="26638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接點 17"/>
          <p:cNvCxnSpPr>
            <a:cxnSpLocks/>
          </p:cNvCxnSpPr>
          <p:nvPr/>
        </p:nvCxnSpPr>
        <p:spPr>
          <a:xfrm flipV="1">
            <a:off x="7392088" y="4022084"/>
            <a:ext cx="1195480" cy="24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接點 18"/>
          <p:cNvCxnSpPr>
            <a:cxnSpLocks/>
          </p:cNvCxnSpPr>
          <p:nvPr/>
        </p:nvCxnSpPr>
        <p:spPr>
          <a:xfrm flipV="1">
            <a:off x="2069462" y="4292765"/>
            <a:ext cx="2776346" cy="473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投影片編號版面配置區 1">
            <a:extLst>
              <a:ext uri="{FF2B5EF4-FFF2-40B4-BE49-F238E27FC236}">
                <a16:creationId xmlns:a16="http://schemas.microsoft.com/office/drawing/2014/main" id="{21CDC0FA-FBF6-4DCA-BEA4-35453B37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4966856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5" descr="\\LEAPSR04\All_share\Press Clippings\Drugs\2016\Ming Pao_2016_11_08_dru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407" y="747081"/>
            <a:ext cx="6233808" cy="3458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308D1553-5033-4793-8EA3-245E26C75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lang="en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>
            <a:extLst>
              <a:ext uri="{FF2B5EF4-FFF2-40B4-BE49-F238E27FC236}">
                <a16:creationId xmlns:a16="http://schemas.microsoft.com/office/drawing/2014/main" id="{0D0594D1-5D31-462D-B995-9B47F95373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3201" y="239695"/>
            <a:ext cx="3726948" cy="4800600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B419A266-C429-464E-BEC1-AB9CDE83DFB3}"/>
              </a:ext>
            </a:extLst>
          </p:cNvPr>
          <p:cNvSpPr/>
          <p:nvPr/>
        </p:nvSpPr>
        <p:spPr>
          <a:xfrm>
            <a:off x="5686425" y="219075"/>
            <a:ext cx="790575" cy="190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4305782" y="729206"/>
            <a:ext cx="949124" cy="300942"/>
          </a:xfrm>
          <a:prstGeom prst="ellipse">
            <a:avLst/>
          </a:prstGeom>
          <a:noFill/>
          <a:ln>
            <a:solidFill>
              <a:srgbClr val="E43E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5337858" y="1298295"/>
            <a:ext cx="949124" cy="300942"/>
          </a:xfrm>
          <a:prstGeom prst="ellipse">
            <a:avLst/>
          </a:prstGeom>
          <a:noFill/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ea typeface="微軟正黑體" panose="020B0604030504040204" pitchFamily="34" charset="-12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4636675" y="1910069"/>
            <a:ext cx="861299" cy="266217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ea typeface="微軟正黑體" panose="020B0604030504040204" pitchFamily="34" charset="-120"/>
            </a:endParaRPr>
          </a:p>
        </p:txBody>
      </p:sp>
      <p:cxnSp>
        <p:nvCxnSpPr>
          <p:cNvPr id="8" name="直線接點 7"/>
          <p:cNvCxnSpPr/>
          <p:nvPr/>
        </p:nvCxnSpPr>
        <p:spPr>
          <a:xfrm flipV="1">
            <a:off x="4213185" y="3846660"/>
            <a:ext cx="555584" cy="1"/>
          </a:xfrm>
          <a:prstGeom prst="line">
            <a:avLst/>
          </a:prstGeom>
          <a:ln w="5715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接點 10"/>
          <p:cNvCxnSpPr/>
          <p:nvPr/>
        </p:nvCxnSpPr>
        <p:spPr>
          <a:xfrm flipV="1">
            <a:off x="4027990" y="4666527"/>
            <a:ext cx="555584" cy="1"/>
          </a:xfrm>
          <a:prstGeom prst="line">
            <a:avLst/>
          </a:prstGeom>
          <a:ln w="57150">
            <a:solidFill>
              <a:srgbClr val="E43EA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投影片編號版面配置區 1">
            <a:extLst>
              <a:ext uri="{FF2B5EF4-FFF2-40B4-BE49-F238E27FC236}">
                <a16:creationId xmlns:a16="http://schemas.microsoft.com/office/drawing/2014/main" id="{97B6711F-5496-42FE-BB1A-3B11F1099A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099025067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E9E2D7F0-B8C9-4EA7-AABA-E571819CFE4A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546528" y="901268"/>
            <a:ext cx="7248525" cy="1296988"/>
          </a:xfrm>
        </p:spPr>
        <p:txBody>
          <a:bodyPr>
            <a:normAutofit/>
          </a:bodyPr>
          <a:lstStyle/>
          <a:p>
            <a:pPr marL="101600" indent="0" algn="r">
              <a:buNone/>
              <a:defRPr/>
            </a:pPr>
            <a:r>
              <a:rPr lang="zh-TW" altLang="en-US" sz="4000" b="1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辨識子女吸毒的徵狀</a:t>
            </a:r>
          </a:p>
        </p:txBody>
      </p:sp>
      <p:pic>
        <p:nvPicPr>
          <p:cNvPr id="5" name="Picture 2" descr="http://cliparting.com/wp-content/uploads/2017/06/Detective-clipart-2-2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35" y="1734432"/>
            <a:ext cx="2317495" cy="271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F025E7A6-7C4E-4609-A0AB-CA6A1BF97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746702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92FE27B-3B85-4D43-8D38-E310CCA0CC57}"/>
              </a:ext>
            </a:extLst>
          </p:cNvPr>
          <p:cNvSpPr/>
          <p:nvPr/>
        </p:nvSpPr>
        <p:spPr>
          <a:xfrm>
            <a:off x="1009504" y="167907"/>
            <a:ext cx="3262432" cy="702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辨別子女有否吸毒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ADF1F25-33F9-4FB7-8CA1-4902341391F0}"/>
              </a:ext>
            </a:extLst>
          </p:cNvPr>
          <p:cNvSpPr/>
          <p:nvPr/>
        </p:nvSpPr>
        <p:spPr>
          <a:xfrm>
            <a:off x="1009504" y="925924"/>
            <a:ext cx="1415772" cy="58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SzPct val="80000"/>
            </a:pPr>
            <a:r>
              <a:rPr lang="zh-TW" altLang="en-US" sz="2400" b="1" u="sng" dirty="0">
                <a:solidFill>
                  <a:schemeClr val="tx1"/>
                </a:solidFill>
                <a:ea typeface="微軟正黑體" panose="020B0604030504040204" pitchFamily="34" charset="-120"/>
              </a:rPr>
              <a:t>個人方面</a:t>
            </a:r>
          </a:p>
        </p:txBody>
      </p:sp>
      <p:grpSp>
        <p:nvGrpSpPr>
          <p:cNvPr id="2" name="群組 18">
            <a:extLst>
              <a:ext uri="{FF2B5EF4-FFF2-40B4-BE49-F238E27FC236}">
                <a16:creationId xmlns:a16="http://schemas.microsoft.com/office/drawing/2014/main" id="{4AFE2543-A7C8-49A4-A126-5529ACCCFFD6}"/>
              </a:ext>
            </a:extLst>
          </p:cNvPr>
          <p:cNvGrpSpPr/>
          <p:nvPr/>
        </p:nvGrpSpPr>
        <p:grpSpPr>
          <a:xfrm>
            <a:off x="787073" y="1567820"/>
            <a:ext cx="2288714" cy="2288714"/>
            <a:chOff x="395303" y="1327995"/>
            <a:chExt cx="2288714" cy="2288714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97BB552B-E9F7-426C-92DC-85EC0F2DAE13}"/>
                </a:ext>
              </a:extLst>
            </p:cNvPr>
            <p:cNvSpPr/>
            <p:nvPr/>
          </p:nvSpPr>
          <p:spPr>
            <a:xfrm>
              <a:off x="520569" y="1531923"/>
              <a:ext cx="2038183" cy="1963370"/>
            </a:xfrm>
            <a:prstGeom prst="ellipse">
              <a:avLst/>
            </a:prstGeom>
            <a:solidFill>
              <a:srgbClr val="C2C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HK" altLang="en-US" sz="4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" name="圖片 2">
              <a:extLst>
                <a:ext uri="{FF2B5EF4-FFF2-40B4-BE49-F238E27FC236}">
                  <a16:creationId xmlns:a16="http://schemas.microsoft.com/office/drawing/2014/main" id="{BE136283-E5D8-4B8C-B6E4-B04C41BAB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303" y="1327995"/>
              <a:ext cx="2288714" cy="2288714"/>
            </a:xfrm>
            <a:prstGeom prst="rect">
              <a:avLst/>
            </a:prstGeom>
          </p:spPr>
        </p:pic>
      </p:grpSp>
      <p:grpSp>
        <p:nvGrpSpPr>
          <p:cNvPr id="4" name="群組 19">
            <a:extLst>
              <a:ext uri="{FF2B5EF4-FFF2-40B4-BE49-F238E27FC236}">
                <a16:creationId xmlns:a16="http://schemas.microsoft.com/office/drawing/2014/main" id="{58DC33DF-9A09-4364-AA94-205F783E9938}"/>
              </a:ext>
            </a:extLst>
          </p:cNvPr>
          <p:cNvGrpSpPr/>
          <p:nvPr/>
        </p:nvGrpSpPr>
        <p:grpSpPr>
          <a:xfrm>
            <a:off x="3684548" y="2790892"/>
            <a:ext cx="2116025" cy="1963370"/>
            <a:chOff x="3033527" y="1556268"/>
            <a:chExt cx="2116025" cy="1963370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965A91A5-19EB-469F-991B-370EFEE18489}"/>
                </a:ext>
              </a:extLst>
            </p:cNvPr>
            <p:cNvSpPr/>
            <p:nvPr/>
          </p:nvSpPr>
          <p:spPr>
            <a:xfrm>
              <a:off x="3111369" y="1556268"/>
              <a:ext cx="2038183" cy="19633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HK" altLang="en-US" sz="4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BF37FD15-AA7F-446F-BB0D-2AC4CD4DC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4" b="254"/>
            <a:stretch/>
          </p:blipFill>
          <p:spPr>
            <a:xfrm>
              <a:off x="3033527" y="1556268"/>
              <a:ext cx="1174776" cy="1156687"/>
            </a:xfrm>
            <a:prstGeom prst="rect">
              <a:avLst/>
            </a:prstGeom>
          </p:spPr>
        </p:pic>
        <p:pic>
          <p:nvPicPr>
            <p:cNvPr id="12" name="圖片 11">
              <a:extLst>
                <a:ext uri="{FF2B5EF4-FFF2-40B4-BE49-F238E27FC236}">
                  <a16:creationId xmlns:a16="http://schemas.microsoft.com/office/drawing/2014/main" id="{38F171E6-CBCC-4F8C-89B9-B89B396AA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30460" y="2456938"/>
              <a:ext cx="825423" cy="882486"/>
            </a:xfrm>
            <a:prstGeom prst="rect">
              <a:avLst/>
            </a:prstGeom>
          </p:spPr>
        </p:pic>
        <p:cxnSp>
          <p:nvCxnSpPr>
            <p:cNvPr id="13" name="直線接點 12">
              <a:extLst>
                <a:ext uri="{FF2B5EF4-FFF2-40B4-BE49-F238E27FC236}">
                  <a16:creationId xmlns:a16="http://schemas.microsoft.com/office/drawing/2014/main" id="{B364363B-5B6D-4BEB-854F-31CF7DAB3C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46424" y="1736457"/>
              <a:ext cx="796748" cy="148141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群組 20">
            <a:extLst>
              <a:ext uri="{FF2B5EF4-FFF2-40B4-BE49-F238E27FC236}">
                <a16:creationId xmlns:a16="http://schemas.microsoft.com/office/drawing/2014/main" id="{95C576F3-536A-41C7-AED0-BF2A0EE6683A}"/>
              </a:ext>
            </a:extLst>
          </p:cNvPr>
          <p:cNvGrpSpPr/>
          <p:nvPr/>
        </p:nvGrpSpPr>
        <p:grpSpPr>
          <a:xfrm>
            <a:off x="6625995" y="1724215"/>
            <a:ext cx="2038183" cy="1963370"/>
            <a:chOff x="577470" y="1590065"/>
            <a:chExt cx="2038183" cy="1963370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E339FAF5-8BEF-43A6-9471-415E64C41C2B}"/>
                </a:ext>
              </a:extLst>
            </p:cNvPr>
            <p:cNvSpPr/>
            <p:nvPr/>
          </p:nvSpPr>
          <p:spPr>
            <a:xfrm>
              <a:off x="577470" y="1590065"/>
              <a:ext cx="2038183" cy="1963370"/>
            </a:xfrm>
            <a:prstGeom prst="ellipse">
              <a:avLst/>
            </a:prstGeom>
            <a:solidFill>
              <a:srgbClr val="D3E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HK" altLang="en-US" sz="4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2" name="圖片 21" descr="一張含有 物件, 坐, 桌, 時鐘 的圖片&#10;&#10;自動產生的描述">
              <a:extLst>
                <a:ext uri="{FF2B5EF4-FFF2-40B4-BE49-F238E27FC236}">
                  <a16:creationId xmlns:a16="http://schemas.microsoft.com/office/drawing/2014/main" id="{5417218A-2FB7-42D9-BDD7-1B98CEEE39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2022" y="1773346"/>
              <a:ext cx="1507962" cy="1507962"/>
            </a:xfrm>
            <a:prstGeom prst="rect">
              <a:avLst/>
            </a:prstGeom>
          </p:spPr>
        </p:pic>
      </p:grpSp>
      <p:sp>
        <p:nvSpPr>
          <p:cNvPr id="28" name="矩形 27">
            <a:extLst>
              <a:ext uri="{FF2B5EF4-FFF2-40B4-BE49-F238E27FC236}">
                <a16:creationId xmlns:a16="http://schemas.microsoft.com/office/drawing/2014/main" id="{D811246C-3BAD-4ABD-9F18-0C650DB90703}"/>
              </a:ext>
            </a:extLst>
          </p:cNvPr>
          <p:cNvSpPr/>
          <p:nvPr/>
        </p:nvSpPr>
        <p:spPr>
          <a:xfrm>
            <a:off x="119093" y="3889727"/>
            <a:ext cx="35654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HK" sz="1800" b="1" kern="100" dirty="0">
                <a:highlight>
                  <a:srgbClr val="C2C2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生活模式</a:t>
            </a:r>
            <a:r>
              <a:rPr lang="zh-TW" altLang="en-US" sz="1800" b="1" kern="100" dirty="0">
                <a:highlight>
                  <a:srgbClr val="C2C2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轉</a:t>
            </a:r>
            <a:r>
              <a:rPr lang="zh-TW" altLang="zh-HK" sz="1800" b="1" kern="100" dirty="0">
                <a:highlight>
                  <a:srgbClr val="C2C2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變</a:t>
            </a:r>
            <a:r>
              <a:rPr lang="zh-TW" altLang="en-US" sz="1800" b="1" kern="100" dirty="0">
                <a:highlight>
                  <a:srgbClr val="C2C2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，經常在房</a:t>
            </a:r>
            <a:r>
              <a:rPr lang="zh-TW" altLang="zh-HK" sz="1800" b="1" kern="100" dirty="0">
                <a:highlight>
                  <a:srgbClr val="C2C2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</a:t>
            </a:r>
            <a:endParaRPr lang="en-US" altLang="zh-TW" sz="1800" b="1" kern="100" dirty="0">
              <a:highlight>
                <a:srgbClr val="C2C2FA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algn="ctr"/>
            <a:r>
              <a:rPr lang="zh-TW" altLang="zh-HK" sz="1800" b="1" kern="100" dirty="0">
                <a:highlight>
                  <a:srgbClr val="C2C2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廁所</a:t>
            </a:r>
            <a:r>
              <a:rPr lang="zh-TW" altLang="en-US" sz="1800" b="1" kern="100" dirty="0">
                <a:highlight>
                  <a:srgbClr val="C2C2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，如</a:t>
            </a:r>
            <a:r>
              <a:rPr lang="zh-TW" altLang="zh-HK" sz="1800" b="1" kern="100" dirty="0">
                <a:highlight>
                  <a:srgbClr val="C2C2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廁</a:t>
            </a:r>
            <a:r>
              <a:rPr lang="zh-TW" altLang="en-US" sz="1800" b="1" kern="100" dirty="0">
                <a:highlight>
                  <a:srgbClr val="C2C2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次數增加</a:t>
            </a:r>
            <a:r>
              <a:rPr lang="zh-TW" altLang="en-US" b="1" kern="100" dirty="0">
                <a:highlight>
                  <a:srgbClr val="C2C2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HK" altLang="en-US" sz="1800" b="1" dirty="0">
              <a:highlight>
                <a:srgbClr val="C2C2FA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A680A92-C838-4BBD-9270-7899D9BDFDFD}"/>
              </a:ext>
            </a:extLst>
          </p:cNvPr>
          <p:cNvSpPr/>
          <p:nvPr/>
        </p:nvSpPr>
        <p:spPr>
          <a:xfrm>
            <a:off x="3318631" y="1940492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zh-HK" sz="1800" b="1" kern="100" dirty="0">
                <a:highlight>
                  <a:srgbClr val="FFECA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神不守舍</a:t>
            </a:r>
            <a:r>
              <a:rPr lang="zh-TW" altLang="en-US" sz="1800" b="1" kern="100" dirty="0">
                <a:highlight>
                  <a:srgbClr val="FFECA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TW" altLang="zh-HK" sz="1800" b="1" kern="100" dirty="0">
                <a:highlight>
                  <a:srgbClr val="FFECA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情緒大上大落、</a:t>
            </a:r>
            <a:endParaRPr lang="en-US" altLang="zh-TW" sz="1800" b="1" kern="100" dirty="0">
              <a:highlight>
                <a:srgbClr val="FFECAF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ctr"/>
            <a:r>
              <a:rPr lang="zh-TW" altLang="en-US" sz="1800" b="1" kern="100" dirty="0">
                <a:highlight>
                  <a:srgbClr val="FFECA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喜怒</a:t>
            </a:r>
            <a:r>
              <a:rPr lang="zh-TW" altLang="zh-HK" sz="1800" b="1" kern="100" dirty="0">
                <a:highlight>
                  <a:srgbClr val="FFECA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無常</a:t>
            </a:r>
            <a:r>
              <a:rPr lang="zh-TW" altLang="en-US" b="1" kern="100" dirty="0">
                <a:highlight>
                  <a:srgbClr val="FFECA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1800" b="1" kern="100" dirty="0">
              <a:highlight>
                <a:srgbClr val="FFECAF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460530D-8C2D-44D6-BAD4-E14CB6D96892}"/>
              </a:ext>
            </a:extLst>
          </p:cNvPr>
          <p:cNvSpPr/>
          <p:nvPr/>
        </p:nvSpPr>
        <p:spPr>
          <a:xfrm>
            <a:off x="6973250" y="3818844"/>
            <a:ext cx="18004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800" b="1" kern="100" dirty="0">
                <a:highlight>
                  <a:srgbClr val="D3EAF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沒胃口，</a:t>
            </a:r>
            <a:endParaRPr lang="en-US" altLang="zh-TW" sz="1800" b="1" kern="100" dirty="0">
              <a:highlight>
                <a:srgbClr val="D3EAFD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ctr"/>
            <a:r>
              <a:rPr lang="zh-TW" altLang="en-US" sz="1800" b="1" kern="100" dirty="0">
                <a:highlight>
                  <a:srgbClr val="D3EAF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體重無故變化</a:t>
            </a:r>
            <a:r>
              <a:rPr lang="zh-TW" altLang="en-US" b="1" kern="100" dirty="0">
                <a:highlight>
                  <a:srgbClr val="D3EAF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1800" b="1" kern="100" dirty="0">
              <a:highlight>
                <a:srgbClr val="D3EAFD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18" name="投影片編號版面配置區 1">
            <a:extLst>
              <a:ext uri="{FF2B5EF4-FFF2-40B4-BE49-F238E27FC236}">
                <a16:creationId xmlns:a16="http://schemas.microsoft.com/office/drawing/2014/main" id="{216CEC6B-E38D-4CA3-8573-A30070B92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1602606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>
            <a:extLst>
              <a:ext uri="{FF2B5EF4-FFF2-40B4-BE49-F238E27FC236}">
                <a16:creationId xmlns:a16="http://schemas.microsoft.com/office/drawing/2014/main" id="{D811246C-3BAD-4ABD-9F18-0C650DB90703}"/>
              </a:ext>
            </a:extLst>
          </p:cNvPr>
          <p:cNvSpPr/>
          <p:nvPr/>
        </p:nvSpPr>
        <p:spPr>
          <a:xfrm>
            <a:off x="381593" y="3939967"/>
            <a:ext cx="3185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TW" altLang="en-US" sz="1800" b="1" kern="1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反應遲鈍，說話含糊及呆滯</a:t>
            </a:r>
            <a:r>
              <a:rPr lang="zh-TW" altLang="en-US" b="1" kern="100" dirty="0">
                <a:highlight>
                  <a:srgbClr val="FF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HK" altLang="en-US" sz="1800" b="1" dirty="0">
              <a:highlight>
                <a:srgbClr val="FFFF00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A680A92-C838-4BBD-9270-7899D9BDFDFD}"/>
              </a:ext>
            </a:extLst>
          </p:cNvPr>
          <p:cNvSpPr/>
          <p:nvPr/>
        </p:nvSpPr>
        <p:spPr>
          <a:xfrm>
            <a:off x="3318630" y="1940492"/>
            <a:ext cx="295465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800" b="1" kern="100" dirty="0">
                <a:highlight>
                  <a:srgbClr val="FF6D6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眼鼻變紅，流鼻水或鼻血，</a:t>
            </a:r>
            <a:endParaRPr lang="en-US" altLang="zh-TW" sz="1800" b="1" kern="100" dirty="0">
              <a:highlight>
                <a:srgbClr val="FF6D6D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ctr"/>
            <a:r>
              <a:rPr lang="zh-TW" altLang="en-US" sz="1800" b="1" kern="100" dirty="0">
                <a:highlight>
                  <a:srgbClr val="FF6D6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身上或長出毒瘡</a:t>
            </a:r>
            <a:r>
              <a:rPr lang="zh-TW" altLang="en-US" b="1" kern="100" dirty="0">
                <a:highlight>
                  <a:srgbClr val="FF6D6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1800" b="1" kern="100" dirty="0">
              <a:highlight>
                <a:srgbClr val="FF6D6D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460530D-8C2D-44D6-BAD4-E14CB6D96892}"/>
              </a:ext>
            </a:extLst>
          </p:cNvPr>
          <p:cNvSpPr/>
          <p:nvPr/>
        </p:nvSpPr>
        <p:spPr>
          <a:xfrm>
            <a:off x="6023517" y="3842728"/>
            <a:ext cx="31854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800" b="1" kern="100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發現來歷不明物品，</a:t>
            </a:r>
            <a:endParaRPr lang="en-US" altLang="zh-TW" sz="1800" b="1" kern="100" dirty="0">
              <a:highlight>
                <a:srgbClr val="00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ctr"/>
            <a:r>
              <a:rPr lang="zh-TW" altLang="en-US" sz="1800" b="1" kern="100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如錫紙、兩枝飲管的果汁盒</a:t>
            </a:r>
            <a:r>
              <a:rPr lang="zh-TW" altLang="en-US" b="1" kern="100" dirty="0">
                <a:highlight>
                  <a:srgbClr val="00FF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1800" b="1" kern="100" dirty="0">
              <a:highlight>
                <a:srgbClr val="00FF00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3" name="群組 26">
            <a:extLst>
              <a:ext uri="{FF2B5EF4-FFF2-40B4-BE49-F238E27FC236}">
                <a16:creationId xmlns:a16="http://schemas.microsoft.com/office/drawing/2014/main" id="{2A2E8A69-8003-44A2-BECF-5D8CF8F50888}"/>
              </a:ext>
            </a:extLst>
          </p:cNvPr>
          <p:cNvGrpSpPr/>
          <p:nvPr/>
        </p:nvGrpSpPr>
        <p:grpSpPr>
          <a:xfrm>
            <a:off x="912339" y="1615856"/>
            <a:ext cx="2038183" cy="2119262"/>
            <a:chOff x="912339" y="1615856"/>
            <a:chExt cx="2038183" cy="2119262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97BB552B-E9F7-426C-92DC-85EC0F2DAE13}"/>
                </a:ext>
              </a:extLst>
            </p:cNvPr>
            <p:cNvSpPr/>
            <p:nvPr/>
          </p:nvSpPr>
          <p:spPr>
            <a:xfrm>
              <a:off x="912339" y="1771748"/>
              <a:ext cx="2038183" cy="1963370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HK" altLang="en-US" sz="4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F2D7E678-BB21-4669-875A-70CCB69C12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569052" y="1615856"/>
              <a:ext cx="948954" cy="2008118"/>
            </a:xfrm>
            <a:prstGeom prst="rect">
              <a:avLst/>
            </a:prstGeom>
          </p:spPr>
        </p:pic>
      </p:grpSp>
      <p:grpSp>
        <p:nvGrpSpPr>
          <p:cNvPr id="4" name="群組 14">
            <a:extLst>
              <a:ext uri="{FF2B5EF4-FFF2-40B4-BE49-F238E27FC236}">
                <a16:creationId xmlns:a16="http://schemas.microsoft.com/office/drawing/2014/main" id="{6A908E55-0A00-42F4-8544-23F57199C9F4}"/>
              </a:ext>
            </a:extLst>
          </p:cNvPr>
          <p:cNvGrpSpPr/>
          <p:nvPr/>
        </p:nvGrpSpPr>
        <p:grpSpPr>
          <a:xfrm>
            <a:off x="3762390" y="2790892"/>
            <a:ext cx="2038183" cy="1963370"/>
            <a:chOff x="3762390" y="2790892"/>
            <a:chExt cx="2038183" cy="1963370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965A91A5-19EB-469F-991B-370EFEE18489}"/>
                </a:ext>
              </a:extLst>
            </p:cNvPr>
            <p:cNvSpPr/>
            <p:nvPr/>
          </p:nvSpPr>
          <p:spPr>
            <a:xfrm>
              <a:off x="3762390" y="2790892"/>
              <a:ext cx="2038183" cy="196337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highlight>
                  <a:srgbClr val="DCDCF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HK" altLang="en-US" sz="4500" b="1" dirty="0">
                <a:solidFill>
                  <a:schemeClr val="accent6">
                    <a:lumMod val="50000"/>
                  </a:schemeClr>
                </a:solidFill>
                <a:highlight>
                  <a:srgbClr val="DCDCFC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AA12085B-A2D7-463B-88DF-7E83CBA128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40109" y="2901352"/>
              <a:ext cx="896298" cy="1667532"/>
            </a:xfrm>
            <a:prstGeom prst="rect">
              <a:avLst/>
            </a:prstGeom>
          </p:spPr>
        </p:pic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5D0F08A4-D0D1-4D62-8C7F-73DBEEA87771}"/>
                </a:ext>
              </a:extLst>
            </p:cNvPr>
            <p:cNvSpPr/>
            <p:nvPr/>
          </p:nvSpPr>
          <p:spPr>
            <a:xfrm>
              <a:off x="4899660" y="3623974"/>
              <a:ext cx="60960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b="1" dirty="0">
                <a:highlight>
                  <a:srgbClr val="DCDCFC"/>
                </a:highlight>
                <a:ea typeface="微軟正黑體" panose="020B0604030504040204" pitchFamily="34" charset="-120"/>
              </a:endParaRPr>
            </a:p>
          </p:txBody>
        </p:sp>
        <p:sp>
          <p:nvSpPr>
            <p:cNvPr id="25" name="橢圓 24">
              <a:extLst>
                <a:ext uri="{FF2B5EF4-FFF2-40B4-BE49-F238E27FC236}">
                  <a16:creationId xmlns:a16="http://schemas.microsoft.com/office/drawing/2014/main" id="{D197B4F3-E089-4DBA-8000-1C42F5ACB6A0}"/>
                </a:ext>
              </a:extLst>
            </p:cNvPr>
            <p:cNvSpPr/>
            <p:nvPr/>
          </p:nvSpPr>
          <p:spPr>
            <a:xfrm>
              <a:off x="4975860" y="3677314"/>
              <a:ext cx="60960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b="1" dirty="0">
                <a:highlight>
                  <a:srgbClr val="DCDCFC"/>
                </a:highlight>
                <a:ea typeface="微軟正黑體" panose="020B0604030504040204" pitchFamily="34" charset="-120"/>
              </a:endParaRPr>
            </a:p>
          </p:txBody>
        </p:sp>
        <p:sp>
          <p:nvSpPr>
            <p:cNvPr id="26" name="橢圓 25">
              <a:extLst>
                <a:ext uri="{FF2B5EF4-FFF2-40B4-BE49-F238E27FC236}">
                  <a16:creationId xmlns:a16="http://schemas.microsoft.com/office/drawing/2014/main" id="{6382F82D-579B-4B2D-9693-83B53C9E122B}"/>
                </a:ext>
              </a:extLst>
            </p:cNvPr>
            <p:cNvSpPr/>
            <p:nvPr/>
          </p:nvSpPr>
          <p:spPr>
            <a:xfrm>
              <a:off x="4899660" y="3707794"/>
              <a:ext cx="60960" cy="4571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b="1" dirty="0">
                <a:highlight>
                  <a:srgbClr val="DCDCFC"/>
                </a:highlight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" name="群組 17">
            <a:extLst>
              <a:ext uri="{FF2B5EF4-FFF2-40B4-BE49-F238E27FC236}">
                <a16:creationId xmlns:a16="http://schemas.microsoft.com/office/drawing/2014/main" id="{5F2191D2-F340-45F7-987A-2544EB511FA6}"/>
              </a:ext>
            </a:extLst>
          </p:cNvPr>
          <p:cNvGrpSpPr/>
          <p:nvPr/>
        </p:nvGrpSpPr>
        <p:grpSpPr>
          <a:xfrm>
            <a:off x="6597170" y="1825839"/>
            <a:ext cx="2038183" cy="1990680"/>
            <a:chOff x="6625995" y="1696905"/>
            <a:chExt cx="2038183" cy="1990680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E339FAF5-8BEF-43A6-9471-415E64C41C2B}"/>
                </a:ext>
              </a:extLst>
            </p:cNvPr>
            <p:cNvSpPr/>
            <p:nvPr/>
          </p:nvSpPr>
          <p:spPr>
            <a:xfrm>
              <a:off x="6625995" y="1724215"/>
              <a:ext cx="2038183" cy="1963370"/>
            </a:xfrm>
            <a:prstGeom prst="ellipse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HK" altLang="en-US" sz="4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7" name="圖片 16">
              <a:extLst>
                <a:ext uri="{FF2B5EF4-FFF2-40B4-BE49-F238E27FC236}">
                  <a16:creationId xmlns:a16="http://schemas.microsoft.com/office/drawing/2014/main" id="{30A4BE8E-F286-434A-8872-102A07DA45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18963" y="1696905"/>
              <a:ext cx="1196034" cy="1161379"/>
            </a:xfrm>
            <a:prstGeom prst="rect">
              <a:avLst/>
            </a:prstGeom>
          </p:spPr>
        </p:pic>
      </p:grpSp>
      <p:pic>
        <p:nvPicPr>
          <p:cNvPr id="2" name="圖片 1">
            <a:extLst>
              <a:ext uri="{FF2B5EF4-FFF2-40B4-BE49-F238E27FC236}">
                <a16:creationId xmlns:a16="http://schemas.microsoft.com/office/drawing/2014/main" id="{3805FD1F-B7CC-44FC-BB3D-3155C4806213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737546"/>
              </a:clrFrom>
              <a:clrTo>
                <a:srgbClr val="7375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800" y="2624959"/>
            <a:ext cx="613047" cy="86693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1DD84B1C-FA94-455D-88C2-CCF1B033FE1E}"/>
              </a:ext>
            </a:extLst>
          </p:cNvPr>
          <p:cNvSpPr/>
          <p:nvPr/>
        </p:nvSpPr>
        <p:spPr>
          <a:xfrm>
            <a:off x="1009504" y="167907"/>
            <a:ext cx="3262432" cy="702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辨別子女有否吸毒</a:t>
            </a: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D1C9FC8D-4773-41B6-A6B6-BE55D4C1FEEE}"/>
              </a:ext>
            </a:extLst>
          </p:cNvPr>
          <p:cNvSpPr/>
          <p:nvPr/>
        </p:nvSpPr>
        <p:spPr>
          <a:xfrm>
            <a:off x="1009504" y="925924"/>
            <a:ext cx="1415772" cy="58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SzPct val="80000"/>
            </a:pPr>
            <a:r>
              <a:rPr lang="zh-TW" altLang="en-US" sz="2400" b="1" u="sng" dirty="0">
                <a:solidFill>
                  <a:schemeClr val="tx1"/>
                </a:solidFill>
                <a:ea typeface="微軟正黑體" panose="020B0604030504040204" pitchFamily="34" charset="-120"/>
              </a:rPr>
              <a:t>個人方面</a:t>
            </a:r>
          </a:p>
        </p:txBody>
      </p:sp>
      <p:sp>
        <p:nvSpPr>
          <p:cNvPr id="22" name="投影片編號版面配置區 1">
            <a:extLst>
              <a:ext uri="{FF2B5EF4-FFF2-40B4-BE49-F238E27FC236}">
                <a16:creationId xmlns:a16="http://schemas.microsoft.com/office/drawing/2014/main" id="{1FA5B0EC-126D-4905-BD65-73D32CC4D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7244470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94" name="Picture 82">
            <a:extLst>
              <a:ext uri="{FF2B5EF4-FFF2-40B4-BE49-F238E27FC236}">
                <a16:creationId xmlns:a16="http://schemas.microsoft.com/office/drawing/2014/main" id="{DC02B6B4-54AF-4EA0-A4B6-B28D56AAF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87" y="917069"/>
            <a:ext cx="1691740" cy="182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95" name="Picture 83">
            <a:extLst>
              <a:ext uri="{FF2B5EF4-FFF2-40B4-BE49-F238E27FC236}">
                <a16:creationId xmlns:a16="http://schemas.microsoft.com/office/drawing/2014/main" id="{6676656F-3B6B-47F7-A3F1-7626E7BEFD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556" y="900379"/>
            <a:ext cx="1350170" cy="1868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98" name="Rectangle 86">
            <a:extLst>
              <a:ext uri="{FF2B5EF4-FFF2-40B4-BE49-F238E27FC236}">
                <a16:creationId xmlns:a16="http://schemas.microsoft.com/office/drawing/2014/main" id="{A48C1E12-2AFE-4A75-935E-4E4950840B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900" y="492575"/>
            <a:ext cx="34135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Inter-Regular"/>
              </a:rPr>
              <a:t>用紙</a:t>
            </a:r>
            <a:r>
              <a:rPr lang="en-US" altLang="zh-TW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Inter-Regular"/>
              </a:rPr>
              <a:t>/</a:t>
            </a:r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Inter-Regular"/>
              </a:rPr>
              <a:t>紙幣包裝的氯胺酮</a:t>
            </a:r>
            <a:r>
              <a:rPr kumimoji="1" lang="zh-TW" altLang="en-US" sz="2000" b="1" dirty="0">
                <a:solidFill>
                  <a:srgbClr val="4055F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</p:txBody>
      </p:sp>
      <p:pic>
        <p:nvPicPr>
          <p:cNvPr id="13" name="Picture 50">
            <a:extLst>
              <a:ext uri="{FF2B5EF4-FFF2-40B4-BE49-F238E27FC236}">
                <a16:creationId xmlns:a16="http://schemas.microsoft.com/office/drawing/2014/main" id="{1798EC69-C56F-4319-B096-2C48646486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2843" r="1383" b="22592"/>
          <a:stretch/>
        </p:blipFill>
        <p:spPr bwMode="auto">
          <a:xfrm>
            <a:off x="6135294" y="1461347"/>
            <a:ext cx="2451519" cy="130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7">
            <a:extLst>
              <a:ext uri="{FF2B5EF4-FFF2-40B4-BE49-F238E27FC236}">
                <a16:creationId xmlns:a16="http://schemas.microsoft.com/office/drawing/2014/main" id="{34E7060E-2E81-4194-A1F7-F78849C5D5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58" b="28964"/>
          <a:stretch/>
        </p:blipFill>
        <p:spPr bwMode="auto">
          <a:xfrm>
            <a:off x="3918626" y="1153636"/>
            <a:ext cx="2059840" cy="163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字方塊 15">
            <a:extLst>
              <a:ext uri="{FF2B5EF4-FFF2-40B4-BE49-F238E27FC236}">
                <a16:creationId xmlns:a16="http://schemas.microsoft.com/office/drawing/2014/main" id="{5EBBA59D-7435-4D69-A8DF-F2BCEC6D963E}"/>
              </a:ext>
            </a:extLst>
          </p:cNvPr>
          <p:cNvSpPr txBox="1"/>
          <p:nvPr/>
        </p:nvSpPr>
        <p:spPr>
          <a:xfrm>
            <a:off x="6684155" y="1055952"/>
            <a:ext cx="55574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手捲大麻煙 </a:t>
            </a:r>
          </a:p>
        </p:txBody>
      </p:sp>
      <p:sp>
        <p:nvSpPr>
          <p:cNvPr id="18" name="文字方塊 17">
            <a:extLst>
              <a:ext uri="{FF2B5EF4-FFF2-40B4-BE49-F238E27FC236}">
                <a16:creationId xmlns:a16="http://schemas.microsoft.com/office/drawing/2014/main" id="{8B538A2B-BE9A-44F5-8EE8-64DF7F90B3E5}"/>
              </a:ext>
            </a:extLst>
          </p:cNvPr>
          <p:cNvSpPr txBox="1"/>
          <p:nvPr/>
        </p:nvSpPr>
        <p:spPr>
          <a:xfrm>
            <a:off x="1278998" y="2945410"/>
            <a:ext cx="29077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吸食可卡因的工具</a:t>
            </a:r>
            <a:endParaRPr lang="zh-HK" altLang="en-US" sz="20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9" name="Picture 117">
            <a:extLst>
              <a:ext uri="{FF2B5EF4-FFF2-40B4-BE49-F238E27FC236}">
                <a16:creationId xmlns:a16="http://schemas.microsoft.com/office/drawing/2014/main" id="{5698C83B-F859-4FD9-8AF1-80E23F5070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473" y="3302537"/>
            <a:ext cx="1528763" cy="1721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8">
            <a:extLst>
              <a:ext uri="{FF2B5EF4-FFF2-40B4-BE49-F238E27FC236}">
                <a16:creationId xmlns:a16="http://schemas.microsoft.com/office/drawing/2014/main" id="{B61B566C-87D7-4A86-AFA6-80FFD51C1E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9236" y="3302537"/>
            <a:ext cx="1207294" cy="170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F56FCAAC-6B25-4AAA-9FCC-808FD2F5920E}"/>
              </a:ext>
            </a:extLst>
          </p:cNvPr>
          <p:cNvSpPr txBox="1"/>
          <p:nvPr/>
        </p:nvSpPr>
        <p:spPr>
          <a:xfrm>
            <a:off x="5322448" y="2877746"/>
            <a:ext cx="616305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吸食冰毒的工具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CF026329-5BBE-43F2-B9D4-BB4345B2A9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98" y="3364141"/>
            <a:ext cx="1691740" cy="1127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6F60FA97-F2D3-4C12-8DF0-29733B26D7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42191" y="3351897"/>
            <a:ext cx="1839309" cy="112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文字方塊 24">
            <a:extLst>
              <a:ext uri="{FF2B5EF4-FFF2-40B4-BE49-F238E27FC236}">
                <a16:creationId xmlns:a16="http://schemas.microsoft.com/office/drawing/2014/main" id="{7784953C-B4B4-4493-848B-B141FFAEDFB1}"/>
              </a:ext>
            </a:extLst>
          </p:cNvPr>
          <p:cNvSpPr txBox="1"/>
          <p:nvPr/>
        </p:nvSpPr>
        <p:spPr>
          <a:xfrm>
            <a:off x="4605206" y="692630"/>
            <a:ext cx="10326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 b="1" dirty="0">
                <a:solidFill>
                  <a:schemeClr val="accent2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大麻</a:t>
            </a:r>
            <a:endParaRPr lang="zh-HK" altLang="en-US" sz="2000" b="1" dirty="0">
              <a:solidFill>
                <a:schemeClr val="accent2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投影片編號版面配置區 1">
            <a:extLst>
              <a:ext uri="{FF2B5EF4-FFF2-40B4-BE49-F238E27FC236}">
                <a16:creationId xmlns:a16="http://schemas.microsoft.com/office/drawing/2014/main" id="{01052898-67E1-4701-AD8F-0B1EA9BA8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5377241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2989768" y="1390431"/>
            <a:ext cx="2012089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6000" b="1" dirty="0">
                <a:ln w="11430"/>
                <a:solidFill>
                  <a:srgbClr val="4F302B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藥物</a:t>
            </a:r>
            <a:r>
              <a:rPr lang="zh-TW" altLang="en-US" sz="4050" b="1" dirty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微軟正黑體" panose="020B0604030504040204" pitchFamily="34" charset="-120"/>
              </a:rPr>
              <a:t>  </a:t>
            </a:r>
          </a:p>
        </p:txBody>
      </p:sp>
      <p:sp>
        <p:nvSpPr>
          <p:cNvPr id="11" name="內容版面配置區 4"/>
          <p:cNvSpPr txBox="1">
            <a:spLocks/>
          </p:cNvSpPr>
          <p:nvPr/>
        </p:nvSpPr>
        <p:spPr>
          <a:xfrm>
            <a:off x="1871662" y="3040380"/>
            <a:ext cx="5400675" cy="23145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ter-Regular"/>
              <a:buChar char="✓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-Regular"/>
              <a:buChar char="●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Inter-Regular"/>
              <a:buChar char="○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2000"/>
              <a:buFont typeface="Inter-Regular"/>
              <a:buChar char="■"/>
              <a:defRPr sz="20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>
              <a:buFontTx/>
              <a:buNone/>
            </a:pPr>
            <a:r>
              <a:rPr lang="zh-TW" altLang="en-US" sz="5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合法</a:t>
            </a:r>
            <a:endParaRPr lang="en-US" altLang="zh-TW" sz="5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 2" panose="05020102010507070707" pitchFamily="18" charset="2"/>
              <a:buNone/>
            </a:pPr>
            <a:r>
              <a:rPr lang="zh-TW" altLang="en-US" sz="4500" dirty="0">
                <a:ea typeface="微軟正黑體" panose="020B0604030504040204" pitchFamily="34" charset="-120"/>
              </a:rPr>
              <a:t>            </a:t>
            </a:r>
            <a:endParaRPr lang="zh-TW" altLang="en-US" sz="4500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 2" panose="05020102010507070707" pitchFamily="18" charset="2"/>
              <a:buNone/>
            </a:pPr>
            <a:endParaRPr lang="zh-TW" altLang="en-US" dirty="0">
              <a:ea typeface="微軟正黑體" panose="020B0604030504040204" pitchFamily="34" charset="-120"/>
            </a:endParaRPr>
          </a:p>
        </p:txBody>
      </p:sp>
      <p:sp>
        <p:nvSpPr>
          <p:cNvPr id="3" name="文字方塊 2"/>
          <p:cNvSpPr txBox="1"/>
          <p:nvPr/>
        </p:nvSpPr>
        <p:spPr>
          <a:xfrm>
            <a:off x="5995214" y="3036938"/>
            <a:ext cx="1690768" cy="9080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55600">
              <a:lnSpc>
                <a:spcPct val="115000"/>
              </a:lnSpc>
              <a:spcBef>
                <a:spcPts val="600"/>
              </a:spcBef>
              <a:buClr>
                <a:schemeClr val="accent2"/>
              </a:buClr>
              <a:buSzPts val="2000"/>
            </a:pPr>
            <a:r>
              <a:rPr lang="zh-TW" altLang="en-US" sz="5000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Inter-Regular"/>
                <a:sym typeface="Inter-Regular"/>
              </a:rPr>
              <a:t>安全</a:t>
            </a:r>
            <a:endParaRPr lang="zh-HK" altLang="en-US" sz="50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Inter-Regular"/>
              <a:sym typeface="Inter-Regular"/>
            </a:endParaRPr>
          </a:p>
        </p:txBody>
      </p:sp>
      <p:sp>
        <p:nvSpPr>
          <p:cNvPr id="15" name="投影片編號版面配置區 1">
            <a:extLst>
              <a:ext uri="{FF2B5EF4-FFF2-40B4-BE49-F238E27FC236}">
                <a16:creationId xmlns:a16="http://schemas.microsoft.com/office/drawing/2014/main" id="{3CBFAFCE-2AE8-4B61-AE92-EDDED99B1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 dirty="0"/>
          </a:p>
        </p:txBody>
      </p:sp>
      <p:pic>
        <p:nvPicPr>
          <p:cNvPr id="5122" name="Picture 2" descr="https://pbs.twimg.com/profile_images/672684217/notequalsymbol3.jpg">
            <a:extLst>
              <a:ext uri="{FF2B5EF4-FFF2-40B4-BE49-F238E27FC236}">
                <a16:creationId xmlns:a16="http://schemas.microsoft.com/office/drawing/2014/main" id="{A6F3AAC6-B2EC-4EF5-9633-9587190FA9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813" y="3097311"/>
            <a:ext cx="1451464" cy="908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s://sp1.yimg.com/ib/th?id=HN.607993023621824889&amp;pid=15.1">
            <a:extLst>
              <a:ext uri="{FF2B5EF4-FFF2-40B4-BE49-F238E27FC236}">
                <a16:creationId xmlns:a16="http://schemas.microsoft.com/office/drawing/2014/main" id="{2320C9B6-22A1-4004-B2E5-B976E1169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822" y="1218765"/>
            <a:ext cx="2426322" cy="1618042"/>
          </a:xfrm>
          <a:prstGeom prst="rect">
            <a:avLst/>
          </a:prstGeom>
          <a:noFill/>
          <a:ln>
            <a:noFill/>
          </a:ln>
          <a:effectLst>
            <a:softEdge rad="381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72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D92FE27B-3B85-4D43-8D38-E310CCA0CC57}"/>
              </a:ext>
            </a:extLst>
          </p:cNvPr>
          <p:cNvSpPr/>
          <p:nvPr/>
        </p:nvSpPr>
        <p:spPr>
          <a:xfrm>
            <a:off x="1043642" y="240619"/>
            <a:ext cx="3262432" cy="702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辨別子女有否吸毒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ADF1F25-33F9-4FB7-8CA1-4902341391F0}"/>
              </a:ext>
            </a:extLst>
          </p:cNvPr>
          <p:cNvSpPr/>
          <p:nvPr/>
        </p:nvSpPr>
        <p:spPr>
          <a:xfrm>
            <a:off x="1043642" y="927503"/>
            <a:ext cx="2408032" cy="58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SzPct val="80000"/>
            </a:pPr>
            <a:r>
              <a:rPr lang="zh-TW" altLang="en-US" sz="2400" b="1" u="sng" dirty="0">
                <a:solidFill>
                  <a:schemeClr val="tx1"/>
                </a:solidFill>
                <a:ea typeface="微軟正黑體" panose="020B0604030504040204" pitchFamily="34" charset="-120"/>
              </a:rPr>
              <a:t>家庭及朋輩方面 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811246C-3BAD-4ABD-9F18-0C650DB90703}"/>
              </a:ext>
            </a:extLst>
          </p:cNvPr>
          <p:cNvSpPr/>
          <p:nvPr/>
        </p:nvSpPr>
        <p:spPr>
          <a:xfrm>
            <a:off x="183846" y="3910826"/>
            <a:ext cx="23917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HK" altLang="en-US" sz="1800" dirty="0">
                <a:highlight>
                  <a:srgbClr val="C2C2FA"/>
                </a:highlight>
                <a:ea typeface="微軟正黑體" panose="020B0604030504040204" pitchFamily="34" charset="-120"/>
              </a:rPr>
              <a:t>經常借故外出或</a:t>
            </a:r>
            <a:r>
              <a:rPr lang="zh-TW" altLang="en-US" sz="1800" dirty="0">
                <a:highlight>
                  <a:srgbClr val="C2C2FA"/>
                </a:highlight>
                <a:ea typeface="微軟正黑體" panose="020B0604030504040204" pitchFamily="34" charset="-120"/>
              </a:rPr>
              <a:t>夜歸</a:t>
            </a:r>
            <a:r>
              <a:rPr lang="zh-TW" altLang="en-US" kern="100" dirty="0">
                <a:highlight>
                  <a:srgbClr val="C2C2FA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zh-HK" altLang="en-US" sz="1800" dirty="0">
              <a:highlight>
                <a:srgbClr val="C2C2FA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A680A92-C838-4BBD-9270-7899D9BDFDFD}"/>
              </a:ext>
            </a:extLst>
          </p:cNvPr>
          <p:cNvSpPr/>
          <p:nvPr/>
        </p:nvSpPr>
        <p:spPr>
          <a:xfrm>
            <a:off x="2777287" y="1782442"/>
            <a:ext cx="162736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zh-TW" altLang="en-US" sz="1800" kern="100" dirty="0">
                <a:highlight>
                  <a:srgbClr val="FF6D6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與朋友聯絡時</a:t>
            </a:r>
            <a:endParaRPr lang="en-US" altLang="zh-TW" sz="1800" kern="100" dirty="0">
              <a:highlight>
                <a:srgbClr val="FF6D6D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just"/>
            <a:r>
              <a:rPr lang="zh-TW" altLang="en-US" sz="1800" kern="100" dirty="0">
                <a:highlight>
                  <a:srgbClr val="FF6D6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表現得神秘</a:t>
            </a:r>
            <a:r>
              <a:rPr lang="zh-TW" altLang="en-US" kern="100" dirty="0">
                <a:highlight>
                  <a:srgbClr val="FF6D6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r>
              <a:rPr lang="zh-TW" altLang="en-US" sz="1800" kern="100" dirty="0">
                <a:highlight>
                  <a:srgbClr val="FF6D6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 </a:t>
            </a:r>
            <a:endParaRPr lang="en-US" altLang="zh-TW" sz="1800" kern="100" dirty="0">
              <a:highlight>
                <a:srgbClr val="FF6D6D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0460530D-8C2D-44D6-BAD4-E14CB6D96892}"/>
              </a:ext>
            </a:extLst>
          </p:cNvPr>
          <p:cNvSpPr/>
          <p:nvPr/>
        </p:nvSpPr>
        <p:spPr>
          <a:xfrm>
            <a:off x="6602653" y="1809245"/>
            <a:ext cx="2492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800" dirty="0">
                <a:highlight>
                  <a:srgbClr val="D3EAFD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揮霍金錢</a:t>
            </a:r>
            <a:r>
              <a:rPr lang="zh-HK" altLang="en-US" sz="1800" dirty="0">
                <a:highlight>
                  <a:srgbClr val="D3EAFD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endParaRPr lang="en-US" altLang="zh-HK" sz="1800" dirty="0">
              <a:highlight>
                <a:srgbClr val="D3EAFD"/>
              </a:highlight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 algn="ctr"/>
            <a:r>
              <a:rPr lang="zh-HK" altLang="en-US" sz="1800" dirty="0">
                <a:highlight>
                  <a:srgbClr val="D3EAFD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但</a:t>
            </a:r>
            <a:r>
              <a:rPr lang="zh-TW" altLang="en-US" sz="1800" dirty="0">
                <a:highlight>
                  <a:srgbClr val="D3EAFD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rPr>
              <a:t>未能解釋金錢來歷</a:t>
            </a:r>
            <a:r>
              <a:rPr lang="zh-TW" altLang="en-US" kern="100" dirty="0">
                <a:highlight>
                  <a:srgbClr val="D3EAFD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1800" kern="100" dirty="0">
              <a:highlight>
                <a:srgbClr val="D3EAFD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" name="群組 7">
            <a:extLst>
              <a:ext uri="{FF2B5EF4-FFF2-40B4-BE49-F238E27FC236}">
                <a16:creationId xmlns:a16="http://schemas.microsoft.com/office/drawing/2014/main" id="{E5F55FD9-7B7E-4FF8-9EB5-07C0DDCF3557}"/>
              </a:ext>
            </a:extLst>
          </p:cNvPr>
          <p:cNvGrpSpPr/>
          <p:nvPr/>
        </p:nvGrpSpPr>
        <p:grpSpPr>
          <a:xfrm>
            <a:off x="292405" y="1785041"/>
            <a:ext cx="2038183" cy="1963370"/>
            <a:chOff x="912339" y="1771748"/>
            <a:chExt cx="2038183" cy="1963370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97BB552B-E9F7-426C-92DC-85EC0F2DAE13}"/>
                </a:ext>
              </a:extLst>
            </p:cNvPr>
            <p:cNvSpPr/>
            <p:nvPr/>
          </p:nvSpPr>
          <p:spPr>
            <a:xfrm>
              <a:off x="912339" y="1771748"/>
              <a:ext cx="2038183" cy="1963370"/>
            </a:xfrm>
            <a:prstGeom prst="ellipse">
              <a:avLst/>
            </a:prstGeom>
            <a:solidFill>
              <a:srgbClr val="C2C2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HK" altLang="en-US" sz="4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5" name="圖片 4">
              <a:extLst>
                <a:ext uri="{FF2B5EF4-FFF2-40B4-BE49-F238E27FC236}">
                  <a16:creationId xmlns:a16="http://schemas.microsoft.com/office/drawing/2014/main" id="{0B3B58BC-8694-4947-8701-9887D51A8F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269882" y="2335450"/>
              <a:ext cx="1334637" cy="910883"/>
            </a:xfrm>
            <a:prstGeom prst="rect">
              <a:avLst/>
            </a:prstGeom>
          </p:spPr>
        </p:pic>
      </p:grpSp>
      <p:grpSp>
        <p:nvGrpSpPr>
          <p:cNvPr id="3" name="群組 15">
            <a:extLst>
              <a:ext uri="{FF2B5EF4-FFF2-40B4-BE49-F238E27FC236}">
                <a16:creationId xmlns:a16="http://schemas.microsoft.com/office/drawing/2014/main" id="{9540D0DA-77F5-4A01-9680-A7035824111A}"/>
              </a:ext>
            </a:extLst>
          </p:cNvPr>
          <p:cNvGrpSpPr/>
          <p:nvPr/>
        </p:nvGrpSpPr>
        <p:grpSpPr>
          <a:xfrm>
            <a:off x="2479187" y="2505013"/>
            <a:ext cx="2092813" cy="1972308"/>
            <a:chOff x="3762390" y="2790892"/>
            <a:chExt cx="2092813" cy="1972308"/>
          </a:xfrm>
        </p:grpSpPr>
        <p:sp>
          <p:nvSpPr>
            <p:cNvPr id="10" name="橢圓 9">
              <a:extLst>
                <a:ext uri="{FF2B5EF4-FFF2-40B4-BE49-F238E27FC236}">
                  <a16:creationId xmlns:a16="http://schemas.microsoft.com/office/drawing/2014/main" id="{965A91A5-19EB-469F-991B-370EFEE18489}"/>
                </a:ext>
              </a:extLst>
            </p:cNvPr>
            <p:cNvSpPr/>
            <p:nvPr/>
          </p:nvSpPr>
          <p:spPr>
            <a:xfrm>
              <a:off x="3762390" y="2790892"/>
              <a:ext cx="2038183" cy="196337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HK" altLang="en-US" sz="4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E247628B-A1B2-49C6-8515-487575B8B5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76251" y="3049067"/>
              <a:ext cx="1378952" cy="1714133"/>
            </a:xfrm>
            <a:prstGeom prst="rect">
              <a:avLst/>
            </a:prstGeom>
          </p:spPr>
        </p:pic>
        <p:pic>
          <p:nvPicPr>
            <p:cNvPr id="27" name="圖片 26">
              <a:extLst>
                <a:ext uri="{FF2B5EF4-FFF2-40B4-BE49-F238E27FC236}">
                  <a16:creationId xmlns:a16="http://schemas.microsoft.com/office/drawing/2014/main" id="{3E2E6937-F596-4D56-BA49-D384D16A0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99224">
              <a:off x="4942075" y="3098426"/>
              <a:ext cx="447303" cy="345739"/>
            </a:xfrm>
            <a:prstGeom prst="rect">
              <a:avLst/>
            </a:prstGeom>
          </p:spPr>
        </p:pic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EED0B15D-1FFD-4961-8497-19C6E949ABB2}"/>
                </a:ext>
              </a:extLst>
            </p:cNvPr>
            <p:cNvSpPr/>
            <p:nvPr/>
          </p:nvSpPr>
          <p:spPr>
            <a:xfrm rot="19802861">
              <a:off x="4919728" y="3217951"/>
              <a:ext cx="477281" cy="12192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b="1" dirty="0">
                <a:ea typeface="微軟正黑體" panose="020B0604030504040204" pitchFamily="34" charset="-120"/>
              </a:endParaRPr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07A9D443-E602-44C5-9C51-0409476EB264}"/>
                </a:ext>
              </a:extLst>
            </p:cNvPr>
            <p:cNvSpPr txBox="1"/>
            <p:nvPr/>
          </p:nvSpPr>
          <p:spPr>
            <a:xfrm rot="19846123">
              <a:off x="4930976" y="3119166"/>
              <a:ext cx="482331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1100" b="1" dirty="0">
                  <a:solidFill>
                    <a:schemeClr val="bg1"/>
                  </a:solidFill>
                  <a:highlight>
                    <a:srgbClr val="FF0000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機密</a:t>
              </a:r>
              <a:endParaRPr lang="zh-HK" altLang="en-US" sz="1100" b="1" dirty="0">
                <a:solidFill>
                  <a:schemeClr val="bg1"/>
                </a:solidFill>
                <a:highlight>
                  <a:srgbClr val="FF00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群組 16">
            <a:extLst>
              <a:ext uri="{FF2B5EF4-FFF2-40B4-BE49-F238E27FC236}">
                <a16:creationId xmlns:a16="http://schemas.microsoft.com/office/drawing/2014/main" id="{104B411F-BD57-446A-8487-F3F608CF8169}"/>
              </a:ext>
            </a:extLst>
          </p:cNvPr>
          <p:cNvGrpSpPr/>
          <p:nvPr/>
        </p:nvGrpSpPr>
        <p:grpSpPr>
          <a:xfrm>
            <a:off x="6813412" y="2571750"/>
            <a:ext cx="2038183" cy="1963370"/>
            <a:chOff x="5086073" y="1705794"/>
            <a:chExt cx="2038183" cy="1963370"/>
          </a:xfrm>
        </p:grpSpPr>
        <p:sp>
          <p:nvSpPr>
            <p:cNvPr id="24" name="橢圓 23">
              <a:extLst>
                <a:ext uri="{FF2B5EF4-FFF2-40B4-BE49-F238E27FC236}">
                  <a16:creationId xmlns:a16="http://schemas.microsoft.com/office/drawing/2014/main" id="{E339FAF5-8BEF-43A6-9471-415E64C41C2B}"/>
                </a:ext>
              </a:extLst>
            </p:cNvPr>
            <p:cNvSpPr/>
            <p:nvPr/>
          </p:nvSpPr>
          <p:spPr>
            <a:xfrm>
              <a:off x="5086073" y="1705794"/>
              <a:ext cx="2038183" cy="1963370"/>
            </a:xfrm>
            <a:prstGeom prst="ellipse">
              <a:avLst/>
            </a:prstGeom>
            <a:solidFill>
              <a:srgbClr val="D3E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HK" altLang="en-US" sz="4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32" name="圖片 31">
              <a:extLst>
                <a:ext uri="{FF2B5EF4-FFF2-40B4-BE49-F238E27FC236}">
                  <a16:creationId xmlns:a16="http://schemas.microsoft.com/office/drawing/2014/main" id="{810D053D-34DA-4990-A926-77019A822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1255" y="1858350"/>
              <a:ext cx="1552639" cy="1552639"/>
            </a:xfrm>
            <a:prstGeom prst="rect">
              <a:avLst/>
            </a:prstGeom>
          </p:spPr>
        </p:pic>
      </p:grpSp>
      <p:sp>
        <p:nvSpPr>
          <p:cNvPr id="38" name="矩形 37">
            <a:extLst>
              <a:ext uri="{FF2B5EF4-FFF2-40B4-BE49-F238E27FC236}">
                <a16:creationId xmlns:a16="http://schemas.microsoft.com/office/drawing/2014/main" id="{AD6442A9-1BDF-4E85-B105-4AE71E04186A}"/>
              </a:ext>
            </a:extLst>
          </p:cNvPr>
          <p:cNvSpPr/>
          <p:nvPr/>
        </p:nvSpPr>
        <p:spPr>
          <a:xfrm>
            <a:off x="4942225" y="4140295"/>
            <a:ext cx="20313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zh-TW" altLang="en-US" sz="1800" kern="100" dirty="0">
                <a:highlight>
                  <a:srgbClr val="FFF5D5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家中的貴重物品</a:t>
            </a:r>
            <a:endParaRPr lang="en-US" altLang="zh-TW" sz="1800" kern="100" dirty="0">
              <a:highlight>
                <a:srgbClr val="FFF5D5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  <a:p>
            <a:pPr lvl="0" algn="just"/>
            <a:r>
              <a:rPr lang="zh-TW" altLang="en-US" sz="1800" kern="100" dirty="0">
                <a:highlight>
                  <a:srgbClr val="FFF5D5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或金錢不翼而飛</a:t>
            </a:r>
            <a:r>
              <a:rPr lang="zh-TW" altLang="en-US" kern="100" dirty="0">
                <a:highlight>
                  <a:srgbClr val="FFF5D5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。</a:t>
            </a:r>
            <a:endParaRPr lang="en-US" altLang="zh-TW" sz="1800" kern="100" dirty="0">
              <a:highlight>
                <a:srgbClr val="FFF5D5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8" name="群組 45">
            <a:extLst>
              <a:ext uri="{FF2B5EF4-FFF2-40B4-BE49-F238E27FC236}">
                <a16:creationId xmlns:a16="http://schemas.microsoft.com/office/drawing/2014/main" id="{8281DF4E-A50E-45C7-BF13-F37C89C26161}"/>
              </a:ext>
            </a:extLst>
          </p:cNvPr>
          <p:cNvGrpSpPr/>
          <p:nvPr/>
        </p:nvGrpSpPr>
        <p:grpSpPr>
          <a:xfrm>
            <a:off x="4686124" y="2011351"/>
            <a:ext cx="2038183" cy="1963370"/>
            <a:chOff x="6804766" y="2505013"/>
            <a:chExt cx="2038183" cy="1963370"/>
          </a:xfrm>
        </p:grpSpPr>
        <p:sp>
          <p:nvSpPr>
            <p:cNvPr id="40" name="橢圓 39">
              <a:extLst>
                <a:ext uri="{FF2B5EF4-FFF2-40B4-BE49-F238E27FC236}">
                  <a16:creationId xmlns:a16="http://schemas.microsoft.com/office/drawing/2014/main" id="{E10F36D3-FC8D-40F3-BD61-A38F94828255}"/>
                </a:ext>
              </a:extLst>
            </p:cNvPr>
            <p:cNvSpPr/>
            <p:nvPr/>
          </p:nvSpPr>
          <p:spPr>
            <a:xfrm>
              <a:off x="6804766" y="2505013"/>
              <a:ext cx="2038183" cy="196337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HK" altLang="en-US" sz="4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45" name="圖片 44">
              <a:extLst>
                <a:ext uri="{FF2B5EF4-FFF2-40B4-BE49-F238E27FC236}">
                  <a16:creationId xmlns:a16="http://schemas.microsoft.com/office/drawing/2014/main" id="{206D2055-F208-4698-93BB-9B79E4899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3852" y="2787705"/>
              <a:ext cx="1594882" cy="1594882"/>
            </a:xfrm>
            <a:prstGeom prst="rect">
              <a:avLst/>
            </a:prstGeom>
          </p:spPr>
        </p:pic>
      </p:grpSp>
      <p:sp>
        <p:nvSpPr>
          <p:cNvPr id="25" name="投影片編號版面配置區 1">
            <a:extLst>
              <a:ext uri="{FF2B5EF4-FFF2-40B4-BE49-F238E27FC236}">
                <a16:creationId xmlns:a16="http://schemas.microsoft.com/office/drawing/2014/main" id="{A2B55046-46CC-4085-BB0A-5A0447525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7779004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6ADF1F25-33F9-4FB7-8CA1-4902341391F0}"/>
              </a:ext>
            </a:extLst>
          </p:cNvPr>
          <p:cNvSpPr/>
          <p:nvPr/>
        </p:nvSpPr>
        <p:spPr>
          <a:xfrm>
            <a:off x="1026731" y="950434"/>
            <a:ext cx="2339102" cy="5868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  <a:buSzPct val="80000"/>
            </a:pPr>
            <a:r>
              <a:rPr lang="zh-TW" altLang="en-US" sz="2400" b="1" u="sng" dirty="0">
                <a:solidFill>
                  <a:schemeClr val="tx1"/>
                </a:solidFill>
                <a:ea typeface="微軟正黑體" panose="020B0604030504040204" pitchFamily="34" charset="-120"/>
              </a:rPr>
              <a:t>學業及工作方面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811246C-3BAD-4ABD-9F18-0C650DB90703}"/>
              </a:ext>
            </a:extLst>
          </p:cNvPr>
          <p:cNvSpPr/>
          <p:nvPr/>
        </p:nvSpPr>
        <p:spPr>
          <a:xfrm>
            <a:off x="1090458" y="3845545"/>
            <a:ext cx="3215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800" kern="100" dirty="0">
                <a:highlight>
                  <a:srgbClr val="D7D2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學校成績退步，曠課或</a:t>
            </a:r>
            <a:r>
              <a:rPr lang="zh-TW" altLang="en-US" kern="100" dirty="0">
                <a:highlight>
                  <a:srgbClr val="D7D200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逃學。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A680A92-C838-4BBD-9270-7899D9BDFDFD}"/>
              </a:ext>
            </a:extLst>
          </p:cNvPr>
          <p:cNvSpPr/>
          <p:nvPr/>
        </p:nvSpPr>
        <p:spPr>
          <a:xfrm>
            <a:off x="4833447" y="2015820"/>
            <a:ext cx="34163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1800" kern="100" dirty="0">
                <a:highlight>
                  <a:srgbClr val="FFECA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放棄平日喜愛的活動，如</a:t>
            </a:r>
            <a:r>
              <a:rPr lang="zh-TW" altLang="en-US" kern="100" dirty="0">
                <a:highlight>
                  <a:srgbClr val="FFECAF"/>
                </a:highlight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運動。</a:t>
            </a:r>
            <a:endParaRPr lang="zh-TW" altLang="en-US" sz="1800" kern="100" dirty="0">
              <a:highlight>
                <a:srgbClr val="FFECAF"/>
              </a:highlight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grpSp>
        <p:nvGrpSpPr>
          <p:cNvPr id="2" name="群組 3">
            <a:extLst>
              <a:ext uri="{FF2B5EF4-FFF2-40B4-BE49-F238E27FC236}">
                <a16:creationId xmlns:a16="http://schemas.microsoft.com/office/drawing/2014/main" id="{8B961929-162E-4834-B4B0-8BAF09221858}"/>
              </a:ext>
            </a:extLst>
          </p:cNvPr>
          <p:cNvGrpSpPr/>
          <p:nvPr/>
        </p:nvGrpSpPr>
        <p:grpSpPr>
          <a:xfrm>
            <a:off x="1544260" y="1677326"/>
            <a:ext cx="2038183" cy="1963370"/>
            <a:chOff x="1544260" y="1677326"/>
            <a:chExt cx="2038183" cy="1963370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97BB552B-E9F7-426C-92DC-85EC0F2DAE13}"/>
                </a:ext>
              </a:extLst>
            </p:cNvPr>
            <p:cNvSpPr/>
            <p:nvPr/>
          </p:nvSpPr>
          <p:spPr>
            <a:xfrm>
              <a:off x="1544260" y="1677326"/>
              <a:ext cx="2038183" cy="1963370"/>
            </a:xfrm>
            <a:prstGeom prst="ellipse">
              <a:avLst/>
            </a:prstGeom>
            <a:solidFill>
              <a:srgbClr val="D7D2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TW" sz="40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algn="ctr"/>
              <a:endParaRPr lang="zh-HK" altLang="en-US" sz="4500" b="1" dirty="0">
                <a:solidFill>
                  <a:schemeClr val="accent6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1" name="圖片 10">
              <a:extLst>
                <a:ext uri="{FF2B5EF4-FFF2-40B4-BE49-F238E27FC236}">
                  <a16:creationId xmlns:a16="http://schemas.microsoft.com/office/drawing/2014/main" id="{3046849F-8D87-4F0E-911E-39E4B70FF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8131" y="1874531"/>
              <a:ext cx="1490439" cy="1490439"/>
            </a:xfrm>
            <a:prstGeom prst="rect">
              <a:avLst/>
            </a:prstGeom>
          </p:spPr>
        </p:pic>
      </p:grpSp>
      <p:grpSp>
        <p:nvGrpSpPr>
          <p:cNvPr id="3" name="群組 31">
            <a:extLst>
              <a:ext uri="{FF2B5EF4-FFF2-40B4-BE49-F238E27FC236}">
                <a16:creationId xmlns:a16="http://schemas.microsoft.com/office/drawing/2014/main" id="{8ED4CFAF-95B7-4A52-80E2-307CE7CB4A43}"/>
              </a:ext>
            </a:extLst>
          </p:cNvPr>
          <p:cNvGrpSpPr/>
          <p:nvPr/>
        </p:nvGrpSpPr>
        <p:grpSpPr>
          <a:xfrm>
            <a:off x="5486860" y="2710281"/>
            <a:ext cx="2038183" cy="1963370"/>
            <a:chOff x="3762390" y="2790892"/>
            <a:chExt cx="2038183" cy="1963370"/>
          </a:xfrm>
        </p:grpSpPr>
        <p:grpSp>
          <p:nvGrpSpPr>
            <p:cNvPr id="4" name="群組 18">
              <a:extLst>
                <a:ext uri="{FF2B5EF4-FFF2-40B4-BE49-F238E27FC236}">
                  <a16:creationId xmlns:a16="http://schemas.microsoft.com/office/drawing/2014/main" id="{A8B3B280-37F7-4FD9-AB10-5BB9D7EA06C7}"/>
                </a:ext>
              </a:extLst>
            </p:cNvPr>
            <p:cNvGrpSpPr/>
            <p:nvPr/>
          </p:nvGrpSpPr>
          <p:grpSpPr>
            <a:xfrm>
              <a:off x="3762390" y="2790892"/>
              <a:ext cx="2038183" cy="1963370"/>
              <a:chOff x="3762390" y="2790892"/>
              <a:chExt cx="2038183" cy="1963370"/>
            </a:xfrm>
          </p:grpSpPr>
          <p:sp>
            <p:nvSpPr>
              <p:cNvPr id="10" name="橢圓 9">
                <a:extLst>
                  <a:ext uri="{FF2B5EF4-FFF2-40B4-BE49-F238E27FC236}">
                    <a16:creationId xmlns:a16="http://schemas.microsoft.com/office/drawing/2014/main" id="{965A91A5-19EB-469F-991B-370EFEE18489}"/>
                  </a:ext>
                </a:extLst>
              </p:cNvPr>
              <p:cNvSpPr/>
              <p:nvPr/>
            </p:nvSpPr>
            <p:spPr>
              <a:xfrm>
                <a:off x="3762390" y="2790892"/>
                <a:ext cx="2038183" cy="196337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altLang="zh-TW" sz="4000" b="1" dirty="0">
                  <a:solidFill>
                    <a:schemeClr val="accent6">
                      <a:lumMod val="50000"/>
                    </a:schemeClr>
                  </a:solidFill>
                  <a:highlight>
                    <a:srgbClr val="DCDCFC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  <a:p>
                <a:pPr algn="ctr"/>
                <a:endParaRPr lang="zh-HK" altLang="en-US" sz="4500" b="1" dirty="0">
                  <a:solidFill>
                    <a:schemeClr val="accent6">
                      <a:lumMod val="50000"/>
                    </a:schemeClr>
                  </a:solidFill>
                  <a:highlight>
                    <a:srgbClr val="DCDCFC"/>
                  </a:highlight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pic>
            <p:nvPicPr>
              <p:cNvPr id="13" name="圖片 12">
                <a:extLst>
                  <a:ext uri="{FF2B5EF4-FFF2-40B4-BE49-F238E27FC236}">
                    <a16:creationId xmlns:a16="http://schemas.microsoft.com/office/drawing/2014/main" id="{D849D104-222E-4C65-A1C7-D07666E46B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11237" y="3111211"/>
                <a:ext cx="1344759" cy="1344759"/>
              </a:xfrm>
              <a:prstGeom prst="rect">
                <a:avLst/>
              </a:prstGeom>
            </p:spPr>
          </p:pic>
        </p:grpSp>
        <p:sp>
          <p:nvSpPr>
            <p:cNvPr id="30" name="乘號 29">
              <a:extLst>
                <a:ext uri="{FF2B5EF4-FFF2-40B4-BE49-F238E27FC236}">
                  <a16:creationId xmlns:a16="http://schemas.microsoft.com/office/drawing/2014/main" id="{87A72B5E-0666-4E67-BE6B-56E077711FCE}"/>
                </a:ext>
              </a:extLst>
            </p:cNvPr>
            <p:cNvSpPr/>
            <p:nvPr/>
          </p:nvSpPr>
          <p:spPr>
            <a:xfrm>
              <a:off x="4698157" y="3610025"/>
              <a:ext cx="1010085" cy="995091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b="1" dirty="0">
                <a:ea typeface="微軟正黑體" panose="020B0604030504040204" pitchFamily="34" charset="-120"/>
              </a:endParaRPr>
            </a:p>
          </p:txBody>
        </p:sp>
      </p:grpSp>
      <p:sp>
        <p:nvSpPr>
          <p:cNvPr id="14" name="矩形 13">
            <a:extLst>
              <a:ext uri="{FF2B5EF4-FFF2-40B4-BE49-F238E27FC236}">
                <a16:creationId xmlns:a16="http://schemas.microsoft.com/office/drawing/2014/main" id="{9C61A416-56BF-46C5-A023-2C92046B7383}"/>
              </a:ext>
            </a:extLst>
          </p:cNvPr>
          <p:cNvSpPr/>
          <p:nvPr/>
        </p:nvSpPr>
        <p:spPr>
          <a:xfrm>
            <a:off x="1043642" y="240619"/>
            <a:ext cx="3262432" cy="7029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zh-TW" altLang="en-US" sz="3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辨別子女有否吸毒</a:t>
            </a:r>
          </a:p>
        </p:txBody>
      </p:sp>
      <p:sp>
        <p:nvSpPr>
          <p:cNvPr id="15" name="投影片編號版面配置區 1">
            <a:extLst>
              <a:ext uri="{FF2B5EF4-FFF2-40B4-BE49-F238E27FC236}">
                <a16:creationId xmlns:a16="http://schemas.microsoft.com/office/drawing/2014/main" id="{64DA455C-DF21-4D88-B826-D8E190129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52395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51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2395554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>
            <a:extLst>
              <a:ext uri="{FF2B5EF4-FFF2-40B4-BE49-F238E27FC236}">
                <a16:creationId xmlns:a16="http://schemas.microsoft.com/office/drawing/2014/main" id="{F6D53F90-E3BF-4AD7-AB6B-E4B7C2D4FDEC}"/>
              </a:ext>
            </a:extLst>
          </p:cNvPr>
          <p:cNvSpPr/>
          <p:nvPr/>
        </p:nvSpPr>
        <p:spPr>
          <a:xfrm>
            <a:off x="-149674" y="-132321"/>
            <a:ext cx="1178460" cy="1178460"/>
          </a:xfrm>
          <a:prstGeom prst="ellipse">
            <a:avLst/>
          </a:prstGeom>
          <a:solidFill>
            <a:srgbClr val="FFD8CD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4" name="AutoShape 2" descr="https://media.istockphoto.com/vectors/ice-water-vector-id1757196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6" name="AutoShape 4" descr="https://media.istockphoto.com/vectors/ice-water-vector-id1757196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78" name="AutoShape 6" descr="https://media.istockphoto.com/vectors/ice-water-vector-id1757196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80" name="AutoShape 8" descr="https://media.istockphoto.com/vectors/ice-water-vector-id1757196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082" name="AutoShape 10" descr="https://media.istockphoto.com/vectors/ice-water-vector-id17571964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0" y="1575108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如欲了解更多有關禁毒服務</a:t>
            </a:r>
            <a:r>
              <a:rPr lang="zh-TW" altLang="zh-TW" sz="2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機構</a:t>
            </a:r>
            <a:r>
              <a:rPr lang="zh-TW" altLang="zh-TW" sz="23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，可瀏覽以下保安局禁毒處網站：</a:t>
            </a:r>
          </a:p>
        </p:txBody>
      </p:sp>
      <p:sp>
        <p:nvSpPr>
          <p:cNvPr id="11" name="矩形 10"/>
          <p:cNvSpPr/>
          <p:nvPr/>
        </p:nvSpPr>
        <p:spPr>
          <a:xfrm>
            <a:off x="1995012" y="2086019"/>
            <a:ext cx="51539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TW" sz="2400" b="1" u="sng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www.nd.gov.hk/tc/usefullink.htm</a:t>
            </a: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E7612B8B-96BD-4078-A3ED-419F42105A3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5" t="48148" r="53901" b="5432"/>
          <a:stretch/>
        </p:blipFill>
        <p:spPr>
          <a:xfrm>
            <a:off x="7614234" y="2933814"/>
            <a:ext cx="1550771" cy="215959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61600F7-5189-4A6A-A3C8-D17FB3BB9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270661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2476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id="{616F0EC1-8F3A-4DE5-B79F-C1E56DBC560B}"/>
              </a:ext>
            </a:extLst>
          </p:cNvPr>
          <p:cNvSpPr/>
          <p:nvPr/>
        </p:nvSpPr>
        <p:spPr>
          <a:xfrm>
            <a:off x="1046567" y="1181946"/>
            <a:ext cx="6923953" cy="383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平日細心觀察子女的情緒及行為，有助家長及早發現子女不尋常的轉變。</a:t>
            </a:r>
            <a:endParaRPr lang="en-US" altLang="zh-TW" sz="2200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zh-TW" sz="1200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如發現子女有異常情況，家長需提高警覺，留意有否出現使用毒品的跡象，並多加關心子女的近況。</a:t>
            </a:r>
            <a:endParaRPr lang="en-US" altLang="zh-TW" sz="2200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>
              <a:spcAft>
                <a:spcPts val="600"/>
              </a:spcAft>
            </a:pPr>
            <a:endParaRPr lang="en-US" altLang="zh-TW" sz="1200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zh-TW" altLang="en-US" sz="2200" dirty="0">
                <a:solidFill>
                  <a:srgbClr val="4F302B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不要妄下判斷，若有疑問，應尋求專業人士及社工協助。</a:t>
            </a:r>
            <a:endParaRPr lang="en-US" altLang="zh-TW" sz="2200" dirty="0">
              <a:solidFill>
                <a:srgbClr val="4F302B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zh-TW" sz="2000" b="1" dirty="0">
              <a:solidFill>
                <a:srgbClr val="4F302B"/>
              </a:solidFill>
              <a:ea typeface="微軟正黑體" panose="020B0604030504040204" pitchFamily="34" charset="-120"/>
            </a:endParaRPr>
          </a:p>
          <a:p>
            <a:pPr marL="342900" indent="-342900">
              <a:lnSpc>
                <a:spcPct val="150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endParaRPr lang="en-US" altLang="zh-TW" sz="2000" b="1" dirty="0"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61A91C40-460D-4381-9ADB-153AAB71B2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65" t="48148" r="53901" b="5432"/>
          <a:stretch/>
        </p:blipFill>
        <p:spPr>
          <a:xfrm>
            <a:off x="7539921" y="2601869"/>
            <a:ext cx="1897042" cy="2641806"/>
          </a:xfrm>
          <a:prstGeom prst="rect">
            <a:avLst/>
          </a:prstGeom>
        </p:spPr>
      </p:pic>
      <p:sp>
        <p:nvSpPr>
          <p:cNvPr id="7" name="Google Shape;109;p19">
            <a:extLst>
              <a:ext uri="{FF2B5EF4-FFF2-40B4-BE49-F238E27FC236}">
                <a16:creationId xmlns:a16="http://schemas.microsoft.com/office/drawing/2014/main" id="{D7A881C1-7082-4F7A-ACAD-03B3117B3CA5}"/>
              </a:ext>
            </a:extLst>
          </p:cNvPr>
          <p:cNvSpPr txBox="1">
            <a:spLocks/>
          </p:cNvSpPr>
          <p:nvPr/>
        </p:nvSpPr>
        <p:spPr>
          <a:xfrm>
            <a:off x="1109858" y="543770"/>
            <a:ext cx="3624642" cy="531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✓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zh-TW" altLang="en-US" sz="3000" b="1" dirty="0">
                <a:solidFill>
                  <a:srgbClr val="4F302B"/>
                </a:solidFill>
              </a:rPr>
              <a:t>總結</a:t>
            </a:r>
          </a:p>
        </p:txBody>
      </p:sp>
    </p:spTree>
    <p:extLst>
      <p:ext uri="{BB962C8B-B14F-4D97-AF65-F5344CB8AC3E}">
        <p14:creationId xmlns:p14="http://schemas.microsoft.com/office/powerpoint/2010/main" val="36897990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投影片編號版面配置區 1">
            <a:extLst>
              <a:ext uri="{FF2B5EF4-FFF2-40B4-BE49-F238E27FC236}">
                <a16:creationId xmlns:a16="http://schemas.microsoft.com/office/drawing/2014/main" id="{3ECD08B3-F9BC-40CA-9792-135F884D7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54</a:t>
            </a:fld>
            <a:endParaRPr lang="en" dirty="0"/>
          </a:p>
        </p:txBody>
      </p:sp>
      <p:pic>
        <p:nvPicPr>
          <p:cNvPr id="1030" name="Picture 6" descr="https://1.bp.blogspot.com/-PVFQqWD5Gp8/VZ-Qe5xgWdI/AAAAAAAAvMY/Xj7F1RU9gJ8/s800/obasan_question.png">
            <a:extLst>
              <a:ext uri="{FF2B5EF4-FFF2-40B4-BE49-F238E27FC236}">
                <a16:creationId xmlns:a16="http://schemas.microsoft.com/office/drawing/2014/main" id="{AD7EF1A5-476A-4F87-89AE-CEC46A5B6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437496"/>
            <a:ext cx="1330824" cy="184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1.bp.blogspot.com/-6kZUT-vJb2s/VZ-Qo99aZWI/AAAAAAAAvOo/FNa543ca3WQ/s800/ojisan3_question.png">
            <a:extLst>
              <a:ext uri="{FF2B5EF4-FFF2-40B4-BE49-F238E27FC236}">
                <a16:creationId xmlns:a16="http://schemas.microsoft.com/office/drawing/2014/main" id="{EA42FDCC-6AA1-413E-8EE8-E24F9D7AF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286" y="2321864"/>
            <a:ext cx="1696407" cy="1956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F3E56609-5AB4-4DD4-BE54-E43EB8B46E00}"/>
              </a:ext>
            </a:extLst>
          </p:cNvPr>
          <p:cNvSpPr/>
          <p:nvPr/>
        </p:nvSpPr>
        <p:spPr>
          <a:xfrm>
            <a:off x="2196094" y="1460090"/>
            <a:ext cx="514003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5000" kern="10" dirty="0">
                <a:ln w="6350" cmpd="sng">
                  <a:solidFill>
                    <a:srgbClr val="452007"/>
                  </a:solidFill>
                  <a:round/>
                  <a:headEnd/>
                  <a:tailEnd/>
                </a:ln>
                <a:solidFill>
                  <a:srgbClr val="622E0A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家長提問及分享</a:t>
            </a:r>
            <a:endParaRPr lang="zh-HK" altLang="en-US" sz="5000" kern="10" dirty="0">
              <a:ln w="6350" cmpd="sng">
                <a:solidFill>
                  <a:srgbClr val="452007"/>
                </a:solidFill>
                <a:round/>
                <a:headEnd/>
                <a:tailEnd/>
              </a:ln>
              <a:solidFill>
                <a:srgbClr val="622E0A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34612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09;p19">
            <a:extLst>
              <a:ext uri="{FF2B5EF4-FFF2-40B4-BE49-F238E27FC236}">
                <a16:creationId xmlns:a16="http://schemas.microsoft.com/office/drawing/2014/main" id="{DC7F6332-F5AF-4224-8D3F-0EBC894DCEDF}"/>
              </a:ext>
            </a:extLst>
          </p:cNvPr>
          <p:cNvSpPr txBox="1">
            <a:spLocks/>
          </p:cNvSpPr>
          <p:nvPr/>
        </p:nvSpPr>
        <p:spPr>
          <a:xfrm>
            <a:off x="1220029" y="417389"/>
            <a:ext cx="901719" cy="548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✓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1pPr>
            <a:lvl2pPr marL="914400" marR="0" lvl="1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2pPr>
            <a:lvl3pPr marL="1371600" marR="0" lvl="2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3pPr>
            <a:lvl4pPr marL="1828800" marR="0" lvl="3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4pPr>
            <a:lvl5pPr marL="2286000" marR="0" lvl="4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5pPr>
            <a:lvl6pPr marL="2743200" marR="0" lvl="5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6pPr>
            <a:lvl7pPr marL="3200400" marR="0" lvl="6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●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7pPr>
            <a:lvl8pPr marL="3657600" marR="0" lvl="7" indent="-31115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Inter-Regular"/>
              <a:buChar char="○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8pPr>
            <a:lvl9pPr marL="4114800" marR="0" lvl="8" indent="-311150" algn="l" rtl="0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1300"/>
              <a:buFont typeface="Inter-Regular"/>
              <a:buChar char="■"/>
              <a:defRPr sz="1300" b="0" i="0" u="none" strike="noStrike" cap="none">
                <a:solidFill>
                  <a:schemeClr val="dk2"/>
                </a:solidFill>
                <a:latin typeface="Inter-Regular"/>
                <a:ea typeface="Inter-Regular"/>
                <a:cs typeface="Inter-Regular"/>
                <a:sym typeface="Inter-Regular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zh-TW" altLang="en-US" sz="28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目標</a:t>
            </a:r>
          </a:p>
        </p:txBody>
      </p:sp>
      <p:grpSp>
        <p:nvGrpSpPr>
          <p:cNvPr id="5" name="群組 4">
            <a:extLst>
              <a:ext uri="{FF2B5EF4-FFF2-40B4-BE49-F238E27FC236}">
                <a16:creationId xmlns:a16="http://schemas.microsoft.com/office/drawing/2014/main" id="{37DDF371-8FAF-483F-93A3-9D9D90E6FC01}"/>
              </a:ext>
            </a:extLst>
          </p:cNvPr>
          <p:cNvGrpSpPr/>
          <p:nvPr/>
        </p:nvGrpSpPr>
        <p:grpSpPr>
          <a:xfrm>
            <a:off x="1923799" y="691612"/>
            <a:ext cx="2590929" cy="2523267"/>
            <a:chOff x="1903174" y="691612"/>
            <a:chExt cx="2590929" cy="2523267"/>
          </a:xfrm>
        </p:grpSpPr>
        <p:sp>
          <p:nvSpPr>
            <p:cNvPr id="8" name="橢圓 7">
              <a:extLst>
                <a:ext uri="{FF2B5EF4-FFF2-40B4-BE49-F238E27FC236}">
                  <a16:creationId xmlns:a16="http://schemas.microsoft.com/office/drawing/2014/main" id="{B876E8CF-DB0A-457B-9F3D-D5DF342944F7}"/>
                </a:ext>
              </a:extLst>
            </p:cNvPr>
            <p:cNvSpPr/>
            <p:nvPr/>
          </p:nvSpPr>
          <p:spPr>
            <a:xfrm>
              <a:off x="1961048" y="691612"/>
              <a:ext cx="2475183" cy="2523267"/>
            </a:xfrm>
            <a:prstGeom prst="ellipse">
              <a:avLst/>
            </a:prstGeom>
            <a:solidFill>
              <a:srgbClr val="FFC000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Google Shape;109;p19">
              <a:extLst>
                <a:ext uri="{FF2B5EF4-FFF2-40B4-BE49-F238E27FC236}">
                  <a16:creationId xmlns:a16="http://schemas.microsoft.com/office/drawing/2014/main" id="{00D291EA-3A1A-4FBA-AC66-FACD32BCF5DA}"/>
                </a:ext>
              </a:extLst>
            </p:cNvPr>
            <p:cNvSpPr txBox="1">
              <a:spLocks/>
            </p:cNvSpPr>
            <p:nvPr/>
          </p:nvSpPr>
          <p:spPr>
            <a:xfrm>
              <a:off x="1903174" y="1187543"/>
              <a:ext cx="2590929" cy="1614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15000"/>
                </a:lnSpc>
                <a:spcBef>
                  <a:spcPts val="360"/>
                </a:spcBef>
                <a:spcAft>
                  <a:spcPts val="600"/>
                </a:spcAft>
                <a:buClr>
                  <a:schemeClr val="dk1"/>
                </a:buClr>
                <a:buSzPts val="1600"/>
                <a:buFont typeface="Inter-Regular"/>
                <a:buNone/>
                <a:defRPr sz="1600" b="0" i="0" u="none" strike="noStrike" cap="none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1pPr>
              <a:lvl2pPr marL="914400" marR="0" lvl="1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2"/>
                </a:buClr>
                <a:buSzPts val="2000"/>
                <a:buFont typeface="Inter-Regular"/>
                <a:buChar char="○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2pPr>
              <a:lvl3pPr marL="1371600" marR="0" lvl="2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2000"/>
                <a:buFont typeface="Inter-Regular"/>
                <a:buChar char="●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3pPr>
              <a:lvl4pPr marL="1828800" marR="0" lvl="3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2000"/>
                <a:buFont typeface="Inter-Regular"/>
                <a:buChar char="●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4pPr>
              <a:lvl5pPr marL="2286000" marR="0" lvl="4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○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5pPr>
              <a:lvl6pPr marL="2743200" marR="0" lvl="5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■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6pPr>
              <a:lvl7pPr marL="3200400" marR="0" lvl="6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●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7pPr>
              <a:lvl8pPr marL="3657600" marR="0" lvl="7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○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8pPr>
              <a:lvl9pPr marL="4114800" marR="0" lvl="8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dk2"/>
                </a:buClr>
                <a:buSzPts val="2000"/>
                <a:buFont typeface="Inter-Regular"/>
                <a:buChar char="■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1.</a:t>
              </a:r>
            </a:p>
            <a:p>
              <a:pPr mar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(P)-UN" panose="020B0500000000000000" pitchFamily="34" charset="-120"/>
                </a:rPr>
                <a:t>了解青少年吸毒</a:t>
              </a:r>
              <a:endPara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endParaRPr>
            </a:p>
            <a:p>
              <a:pPr mar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(P)-UN" panose="020B0500000000000000" pitchFamily="34" charset="-120"/>
                </a:rPr>
                <a:t>的趨勢</a:t>
              </a:r>
              <a:endPara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endParaRPr>
            </a:p>
          </p:txBody>
        </p:sp>
      </p:grpSp>
      <p:grpSp>
        <p:nvGrpSpPr>
          <p:cNvPr id="7" name="群組 6">
            <a:extLst>
              <a:ext uri="{FF2B5EF4-FFF2-40B4-BE49-F238E27FC236}">
                <a16:creationId xmlns:a16="http://schemas.microsoft.com/office/drawing/2014/main" id="{9ACEBF6B-8F09-4079-A9B6-CF56A0D3871F}"/>
              </a:ext>
            </a:extLst>
          </p:cNvPr>
          <p:cNvGrpSpPr/>
          <p:nvPr/>
        </p:nvGrpSpPr>
        <p:grpSpPr>
          <a:xfrm>
            <a:off x="4320927" y="704252"/>
            <a:ext cx="2645572" cy="2489530"/>
            <a:chOff x="4355302" y="704252"/>
            <a:chExt cx="2578532" cy="2489530"/>
          </a:xfrm>
        </p:grpSpPr>
        <p:sp>
          <p:nvSpPr>
            <p:cNvPr id="9" name="橢圓 8">
              <a:extLst>
                <a:ext uri="{FF2B5EF4-FFF2-40B4-BE49-F238E27FC236}">
                  <a16:creationId xmlns:a16="http://schemas.microsoft.com/office/drawing/2014/main" id="{D76355AF-2C51-4BE5-832C-7641239F7B5B}"/>
                </a:ext>
              </a:extLst>
            </p:cNvPr>
            <p:cNvSpPr/>
            <p:nvPr/>
          </p:nvSpPr>
          <p:spPr>
            <a:xfrm>
              <a:off x="4400567" y="704252"/>
              <a:ext cx="2473208" cy="2489530"/>
            </a:xfrm>
            <a:prstGeom prst="ellipse">
              <a:avLst/>
            </a:prstGeom>
            <a:solidFill>
              <a:schemeClr val="accent1">
                <a:alpha val="29804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0" name="Google Shape;109;p19">
              <a:extLst>
                <a:ext uri="{FF2B5EF4-FFF2-40B4-BE49-F238E27FC236}">
                  <a16:creationId xmlns:a16="http://schemas.microsoft.com/office/drawing/2014/main" id="{476C6508-6E3E-4159-B740-FCD30827DC15}"/>
                </a:ext>
              </a:extLst>
            </p:cNvPr>
            <p:cNvSpPr txBox="1">
              <a:spLocks/>
            </p:cNvSpPr>
            <p:nvPr/>
          </p:nvSpPr>
          <p:spPr>
            <a:xfrm>
              <a:off x="4355302" y="1198788"/>
              <a:ext cx="2578532" cy="150045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15000"/>
                </a:lnSpc>
                <a:spcBef>
                  <a:spcPts val="360"/>
                </a:spcBef>
                <a:spcAft>
                  <a:spcPts val="600"/>
                </a:spcAft>
                <a:buClr>
                  <a:schemeClr val="dk1"/>
                </a:buClr>
                <a:buSzPts val="1600"/>
                <a:buFont typeface="Inter-Regular"/>
                <a:buNone/>
                <a:defRPr sz="1600" b="0" i="0" u="none" strike="noStrike" cap="none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1pPr>
              <a:lvl2pPr marL="914400" marR="0" lvl="1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2"/>
                </a:buClr>
                <a:buSzPts val="2000"/>
                <a:buFont typeface="Inter-Regular"/>
                <a:buChar char="○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2pPr>
              <a:lvl3pPr marL="1371600" marR="0" lvl="2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2000"/>
                <a:buFont typeface="Inter-Regular"/>
                <a:buChar char="●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3pPr>
              <a:lvl4pPr marL="1828800" marR="0" lvl="3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2000"/>
                <a:buFont typeface="Inter-Regular"/>
                <a:buChar char="●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4pPr>
              <a:lvl5pPr marL="2286000" marR="0" lvl="4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○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5pPr>
              <a:lvl6pPr marL="2743200" marR="0" lvl="5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■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6pPr>
              <a:lvl7pPr marL="3200400" marR="0" lvl="6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●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7pPr>
              <a:lvl8pPr marL="3657600" marR="0" lvl="7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○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8pPr>
              <a:lvl9pPr marL="4114800" marR="0" lvl="8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dk2"/>
                </a:buClr>
                <a:buSzPts val="2000"/>
                <a:buFont typeface="Inter-Regular"/>
                <a:buChar char="■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2.</a:t>
              </a:r>
            </a:p>
            <a:p>
              <a:pPr mar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(P)-UN" panose="020B0500000000000000" pitchFamily="34" charset="-120"/>
                </a:rPr>
                <a:t>認識危害精神毒品的</a:t>
              </a:r>
              <a:endPara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endParaRPr>
            </a:p>
            <a:p>
              <a:pPr mar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(P)-UN" panose="020B0500000000000000" pitchFamily="34" charset="-120"/>
                </a:rPr>
                <a:t>種類及影響</a:t>
              </a:r>
              <a:endPara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endParaRPr>
            </a:p>
          </p:txBody>
        </p:sp>
      </p:grp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4EB34F6F-6476-4864-B8A6-0403FB0DD8D5}"/>
              </a:ext>
            </a:extLst>
          </p:cNvPr>
          <p:cNvGrpSpPr/>
          <p:nvPr/>
        </p:nvGrpSpPr>
        <p:grpSpPr>
          <a:xfrm>
            <a:off x="3095489" y="2418102"/>
            <a:ext cx="2656831" cy="2657931"/>
            <a:chOff x="3095489" y="2418102"/>
            <a:chExt cx="2656831" cy="2657931"/>
          </a:xfrm>
        </p:grpSpPr>
        <p:sp>
          <p:nvSpPr>
            <p:cNvPr id="12" name="橢圓 11">
              <a:extLst>
                <a:ext uri="{FF2B5EF4-FFF2-40B4-BE49-F238E27FC236}">
                  <a16:creationId xmlns:a16="http://schemas.microsoft.com/office/drawing/2014/main" id="{0243D682-6A86-445A-87B4-CDFD481B2F78}"/>
                </a:ext>
              </a:extLst>
            </p:cNvPr>
            <p:cNvSpPr/>
            <p:nvPr/>
          </p:nvSpPr>
          <p:spPr>
            <a:xfrm>
              <a:off x="3095489" y="2418102"/>
              <a:ext cx="2645572" cy="2657931"/>
            </a:xfrm>
            <a:prstGeom prst="ellipse">
              <a:avLst/>
            </a:prstGeom>
            <a:solidFill>
              <a:srgbClr val="2FFF8D">
                <a:alpha val="2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altLang="zh-TW" b="1" dirty="0">
                <a:solidFill>
                  <a:schemeClr val="tx1"/>
                </a:solidFill>
                <a:ea typeface="微軟正黑體" panose="020B0604030504040204" pitchFamily="34" charset="-120"/>
              </a:endParaRPr>
            </a:p>
          </p:txBody>
        </p:sp>
        <p:sp>
          <p:nvSpPr>
            <p:cNvPr id="14" name="Google Shape;109;p19">
              <a:extLst>
                <a:ext uri="{FF2B5EF4-FFF2-40B4-BE49-F238E27FC236}">
                  <a16:creationId xmlns:a16="http://schemas.microsoft.com/office/drawing/2014/main" id="{F36F618C-E22A-49F0-8A66-298C37B27DBA}"/>
                </a:ext>
              </a:extLst>
            </p:cNvPr>
            <p:cNvSpPr txBox="1">
              <a:spLocks/>
            </p:cNvSpPr>
            <p:nvPr/>
          </p:nvSpPr>
          <p:spPr>
            <a:xfrm>
              <a:off x="3161391" y="3148845"/>
              <a:ext cx="2590929" cy="16142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228600" algn="l" rtl="0">
                <a:lnSpc>
                  <a:spcPct val="115000"/>
                </a:lnSpc>
                <a:spcBef>
                  <a:spcPts val="360"/>
                </a:spcBef>
                <a:spcAft>
                  <a:spcPts val="600"/>
                </a:spcAft>
                <a:buClr>
                  <a:schemeClr val="dk1"/>
                </a:buClr>
                <a:buSzPts val="1600"/>
                <a:buFont typeface="Inter-Regular"/>
                <a:buNone/>
                <a:defRPr sz="1600" b="0" i="0" u="none" strike="noStrike" cap="none">
                  <a:solidFill>
                    <a:schemeClr val="dk1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1pPr>
              <a:lvl2pPr marL="914400" marR="0" lvl="1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2"/>
                </a:buClr>
                <a:buSzPts val="2000"/>
                <a:buFont typeface="Inter-Regular"/>
                <a:buChar char="○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2pPr>
              <a:lvl3pPr marL="1371600" marR="0" lvl="2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2000"/>
                <a:buFont typeface="Inter-Regular"/>
                <a:buChar char="●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3pPr>
              <a:lvl4pPr marL="1828800" marR="0" lvl="3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accent1"/>
                </a:buClr>
                <a:buSzPts val="2000"/>
                <a:buFont typeface="Inter-Regular"/>
                <a:buChar char="●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4pPr>
              <a:lvl5pPr marL="2286000" marR="0" lvl="4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○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5pPr>
              <a:lvl6pPr marL="2743200" marR="0" lvl="5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■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6pPr>
              <a:lvl7pPr marL="3200400" marR="0" lvl="6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●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7pPr>
              <a:lvl8pPr marL="3657600" marR="0" lvl="7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Inter-Regular"/>
                <a:buChar char="○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8pPr>
              <a:lvl9pPr marL="4114800" marR="0" lvl="8" indent="-355600" algn="l" rtl="0">
                <a:lnSpc>
                  <a:spcPct val="115000"/>
                </a:lnSpc>
                <a:spcBef>
                  <a:spcPts val="600"/>
                </a:spcBef>
                <a:spcAft>
                  <a:spcPts val="600"/>
                </a:spcAft>
                <a:buClr>
                  <a:schemeClr val="dk2"/>
                </a:buClr>
                <a:buSzPts val="2000"/>
                <a:buFont typeface="Inter-Regular"/>
                <a:buChar char="■"/>
                <a:defRPr sz="2000" b="0" i="0" u="none" strike="noStrike" cap="none">
                  <a:solidFill>
                    <a:schemeClr val="dk2"/>
                  </a:solidFill>
                  <a:latin typeface="Inter-Regular"/>
                  <a:ea typeface="Inter-Regular"/>
                  <a:cs typeface="Inter-Regular"/>
                  <a:sym typeface="Inter-Regular"/>
                </a:defRPr>
              </a:lvl9pPr>
            </a:lstStyle>
            <a:p>
              <a:pPr mar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TW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3.</a:t>
              </a:r>
            </a:p>
            <a:p>
              <a:pPr mar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HK" altLang="zh-HK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(P)-UN" panose="020B0500000000000000" pitchFamily="34" charset="-120"/>
                </a:rPr>
                <a:t>辨識子女吸毒的</a:t>
              </a:r>
              <a:r>
                <a:rPr lang="zh-TW" altLang="en-US" sz="2000" b="1" dirty="0">
                  <a:solidFill>
                    <a:schemeClr val="tx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華康中黑體(P)-UN" panose="020B0500000000000000" pitchFamily="34" charset="-120"/>
                </a:rPr>
                <a:t>徵狀</a:t>
              </a:r>
              <a:endParaRPr lang="zh-TW" altLang="zh-HK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endParaRPr>
            </a:p>
            <a:p>
              <a:pPr marL="0" indent="0" algn="ctr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altLang="zh-TW" sz="20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3" name="投影片編號版面配置區 1">
            <a:extLst>
              <a:ext uri="{FF2B5EF4-FFF2-40B4-BE49-F238E27FC236}">
                <a16:creationId xmlns:a16="http://schemas.microsoft.com/office/drawing/2014/main" id="{800C1284-4F59-4699-A375-E909A1558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5276780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 rot="20299817">
            <a:off x="1622155" y="418881"/>
            <a:ext cx="5961890" cy="355481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zh-TW" altLang="en-US" sz="225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華康古印體" pitchFamily="65" charset="-120"/>
                <a:ea typeface="華康古印體" pitchFamily="65" charset="-120"/>
              </a:rPr>
              <a:t>藥物</a:t>
            </a:r>
          </a:p>
        </p:txBody>
      </p:sp>
      <p:sp>
        <p:nvSpPr>
          <p:cNvPr id="3" name="矩形 2"/>
          <p:cNvSpPr/>
          <p:nvPr/>
        </p:nvSpPr>
        <p:spPr>
          <a:xfrm>
            <a:off x="2918128" y="1633737"/>
            <a:ext cx="402336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10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微軟正黑體" panose="020B0604030504040204" pitchFamily="34" charset="-120"/>
                <a:ea typeface="微軟正黑體" panose="020B0604030504040204" pitchFamily="34" charset="-120"/>
              </a:rPr>
              <a:t>種類</a:t>
            </a:r>
          </a:p>
        </p:txBody>
      </p:sp>
      <p:sp>
        <p:nvSpPr>
          <p:cNvPr id="4" name="投影片編號版面配置區 1">
            <a:extLst>
              <a:ext uri="{FF2B5EF4-FFF2-40B4-BE49-F238E27FC236}">
                <a16:creationId xmlns:a16="http://schemas.microsoft.com/office/drawing/2014/main" id="{3FAACE64-DA13-4CE4-9AA9-B977F895F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26135098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資料庫圖表 1">
            <a:extLst>
              <a:ext uri="{FF2B5EF4-FFF2-40B4-BE49-F238E27FC236}">
                <a16:creationId xmlns:a16="http://schemas.microsoft.com/office/drawing/2014/main" id="{E36EFF8F-E749-491F-949A-6A73E071A634}"/>
              </a:ext>
            </a:extLst>
          </p:cNvPr>
          <p:cNvGraphicFramePr/>
          <p:nvPr>
            <p:extLst/>
          </p:nvPr>
        </p:nvGraphicFramePr>
        <p:xfrm>
          <a:off x="1174677" y="-226031"/>
          <a:ext cx="7065197" cy="50857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投影片編號版面配置區 1">
            <a:extLst>
              <a:ext uri="{FF2B5EF4-FFF2-40B4-BE49-F238E27FC236}">
                <a16:creationId xmlns:a16="http://schemas.microsoft.com/office/drawing/2014/main" id="{E6EADE1C-C82F-4A98-9B01-0C6614FB9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4181105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DA3D82C-0567-4A0D-BCD0-F0CCE500BC37}"/>
              </a:ext>
            </a:extLst>
          </p:cNvPr>
          <p:cNvSpPr/>
          <p:nvPr/>
        </p:nvSpPr>
        <p:spPr>
          <a:xfrm>
            <a:off x="421239" y="400692"/>
            <a:ext cx="18513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68910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>
                <a:srgbClr val="FF9900"/>
              </a:buClr>
              <a:buSzPct val="95000"/>
              <a:defRPr/>
            </a:pPr>
            <a:r>
              <a:rPr lang="zh-TW" altLang="en-US" sz="4000" b="1" kern="1200" dirty="0">
                <a:solidFill>
                  <a:srgbClr val="FFB9A7">
                    <a:lumMod val="50000"/>
                  </a:srgbClr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興奮劑</a:t>
            </a:r>
            <a:endParaRPr lang="zh-TW" altLang="en-US" sz="4000" b="1" dirty="0">
              <a:solidFill>
                <a:srgbClr val="0000FF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B78DBC5-F871-4665-B8DB-DFA4502278C6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490" y="1232570"/>
            <a:ext cx="4320000" cy="2880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25673142-C93E-4AE4-8EBB-1DF233582D50}"/>
              </a:ext>
            </a:extLst>
          </p:cNvPr>
          <p:cNvSpPr/>
          <p:nvPr/>
        </p:nvSpPr>
        <p:spPr>
          <a:xfrm>
            <a:off x="5028258" y="1322873"/>
            <a:ext cx="4215743" cy="16880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en-US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刺激神經系統</a:t>
            </a:r>
            <a:endParaRPr lang="en-US" altLang="zh-TW" sz="2200" dirty="0">
              <a:solidFill>
                <a:srgbClr val="4F302B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en-US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心跳及血壓</a:t>
            </a:r>
            <a:endParaRPr lang="en-US" altLang="zh-TW" sz="2200" dirty="0">
              <a:solidFill>
                <a:srgbClr val="4F302B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  <a:sym typeface="Wingdings" pitchFamily="2" charset="2"/>
            </a:endParaRPr>
          </a:p>
          <a:p>
            <a:pPr marL="457200" lvl="0" indent="-45720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buFont typeface="Arial" panose="020B0604020202020204" pitchFamily="34" charset="0"/>
              <a:buChar char="•"/>
              <a:tabLst>
                <a:tab pos="2332038" algn="l"/>
              </a:tabLst>
              <a:defRPr/>
            </a:pPr>
            <a:r>
              <a:rPr lang="zh-TW" altLang="zh-HK" sz="2200" dirty="0">
                <a:solidFill>
                  <a:srgbClr val="4F302B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加重心臟負擔</a:t>
            </a:r>
            <a:endParaRPr lang="zh-TW" altLang="en-US" sz="2200" dirty="0">
              <a:solidFill>
                <a:srgbClr val="4F302B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699D7D70-70F6-4DEB-9F46-2A15199D2C34}"/>
              </a:ext>
            </a:extLst>
          </p:cNvPr>
          <p:cNvGrpSpPr/>
          <p:nvPr/>
        </p:nvGrpSpPr>
        <p:grpSpPr>
          <a:xfrm rot="2781077">
            <a:off x="6326032" y="3328303"/>
            <a:ext cx="2029306" cy="1568534"/>
            <a:chOff x="6778394" y="3322776"/>
            <a:chExt cx="2029306" cy="1568534"/>
          </a:xfrm>
        </p:grpSpPr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9305E4E6-D2A8-4CF4-8585-887BABC58B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78394" y="3322776"/>
              <a:ext cx="2029306" cy="1568534"/>
            </a:xfrm>
            <a:prstGeom prst="rect">
              <a:avLst/>
            </a:prstGeom>
          </p:spPr>
        </p:pic>
        <p:sp>
          <p:nvSpPr>
            <p:cNvPr id="9" name="文字方塊 8">
              <a:extLst>
                <a:ext uri="{FF2B5EF4-FFF2-40B4-BE49-F238E27FC236}">
                  <a16:creationId xmlns:a16="http://schemas.microsoft.com/office/drawing/2014/main" id="{5DEBF363-017B-48B3-8387-066F53A196D9}"/>
                </a:ext>
              </a:extLst>
            </p:cNvPr>
            <p:cNvSpPr txBox="1"/>
            <p:nvPr/>
          </p:nvSpPr>
          <p:spPr>
            <a:xfrm rot="20262479">
              <a:off x="6825140" y="3812170"/>
              <a:ext cx="1900045" cy="553998"/>
            </a:xfrm>
            <a:prstGeom prst="rect">
              <a:avLst/>
            </a:prstGeom>
            <a:solidFill>
              <a:srgbClr val="CE1204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TW" altLang="en-US" sz="3000" b="1" dirty="0">
                  <a:solidFill>
                    <a:schemeClr val="bg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心臟衰竭</a:t>
              </a: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F0E765B9-3A22-460D-B2AC-209A7F8A652B}"/>
              </a:ext>
            </a:extLst>
          </p:cNvPr>
          <p:cNvSpPr/>
          <p:nvPr/>
        </p:nvSpPr>
        <p:spPr>
          <a:xfrm>
            <a:off x="6937147" y="1752405"/>
            <a:ext cx="397964" cy="6551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Tx/>
              <a:buSzPct val="95000"/>
              <a:tabLst>
                <a:tab pos="2332038" algn="l"/>
              </a:tabLst>
              <a:defRPr/>
            </a:pPr>
            <a:r>
              <a:rPr lang="zh-TW" altLang="en-US" sz="2800" b="1" dirty="0">
                <a:solidFill>
                  <a:srgbClr val="FF000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  <a:sym typeface="Wingdings" pitchFamily="2" charset="2"/>
              </a:rPr>
              <a:t></a:t>
            </a:r>
            <a:endParaRPr lang="en-US" altLang="zh-TW" sz="3000" b="1" dirty="0">
              <a:solidFill>
                <a:srgbClr val="FF0000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  <a:sym typeface="Wingdings" pitchFamily="2" charset="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535482" y="4262773"/>
            <a:ext cx="5907386" cy="8556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ClrTx/>
              <a:buSzPct val="95000"/>
            </a:pPr>
            <a:r>
              <a:rPr lang="zh-TW" altLang="en-US" sz="2800" b="1" dirty="0">
                <a:solidFill>
                  <a:srgbClr val="0070C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例子</a:t>
            </a:r>
            <a:r>
              <a:rPr lang="en-US" altLang="zh-TW" sz="2800" b="1" dirty="0">
                <a:solidFill>
                  <a:srgbClr val="0070C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sz="2800" b="1" dirty="0">
                <a:solidFill>
                  <a:srgbClr val="0070C0"/>
                </a:solidFill>
                <a:latin typeface="華康中黑體(P)-UN" panose="020B0500000000000000" pitchFamily="34" charset="-120"/>
                <a:ea typeface="微軟正黑體" panose="020B0604030504040204" pitchFamily="34" charset="-120"/>
                <a:cs typeface="華康中黑體(P)-UN" panose="020B0500000000000000" pitchFamily="34" charset="-120"/>
              </a:rPr>
              <a:t>咖啡因、冰、 尼古丁及搖頭丸</a:t>
            </a:r>
          </a:p>
          <a:p>
            <a:pPr lvl="0" algn="ctr" fontAlgn="base">
              <a:spcBef>
                <a:spcPct val="20000"/>
              </a:spcBef>
              <a:spcAft>
                <a:spcPct val="0"/>
              </a:spcAft>
              <a:buClrTx/>
              <a:buSzPct val="95000"/>
            </a:pPr>
            <a:endParaRPr lang="zh-TW" altLang="en-US" b="1" dirty="0">
              <a:solidFill>
                <a:srgbClr val="0070C0"/>
              </a:solidFill>
              <a:latin typeface="華康中黑體(P)-UN" panose="020B0500000000000000" pitchFamily="34" charset="-120"/>
              <a:ea typeface="微軟正黑體" panose="020B0604030504040204" pitchFamily="34" charset="-120"/>
              <a:cs typeface="華康中黑體(P)-UN" panose="020B0500000000000000" pitchFamily="34" charset="-120"/>
            </a:endParaRPr>
          </a:p>
        </p:txBody>
      </p:sp>
      <p:sp>
        <p:nvSpPr>
          <p:cNvPr id="10" name="投影片編號版面配置區 1">
            <a:extLst>
              <a:ext uri="{FF2B5EF4-FFF2-40B4-BE49-F238E27FC236}">
                <a16:creationId xmlns:a16="http://schemas.microsoft.com/office/drawing/2014/main" id="{909EDEE1-28F3-4A0A-B481-4B1788599F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30931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11532</TotalTime>
  <Words>1325</Words>
  <Application>Microsoft Office PowerPoint</Application>
  <PresentationFormat>如螢幕大小 (16:9)</PresentationFormat>
  <Paragraphs>235</Paragraphs>
  <Slides>54</Slides>
  <Notes>47</Notes>
  <HiddenSlides>0</HiddenSlides>
  <MMClips>0</MMClips>
  <ScaleCrop>false</ScaleCrop>
  <HeadingPairs>
    <vt:vector size="8" baseType="variant">
      <vt:variant>
        <vt:lpstr>使用字型</vt:lpstr>
      </vt:variant>
      <vt:variant>
        <vt:i4>15</vt:i4>
      </vt:variant>
      <vt:variant>
        <vt:lpstr>佈景主題</vt:lpstr>
      </vt:variant>
      <vt:variant>
        <vt:i4>2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54</vt:i4>
      </vt:variant>
    </vt:vector>
  </HeadingPairs>
  <TitlesOfParts>
    <vt:vector size="72" baseType="lpstr">
      <vt:lpstr>Wingdings 2</vt:lpstr>
      <vt:lpstr>華康中黑體(P)-UN</vt:lpstr>
      <vt:lpstr>Playfair Display Regular</vt:lpstr>
      <vt:lpstr>華康華綜體W5(P)</vt:lpstr>
      <vt:lpstr>新細明體</vt:lpstr>
      <vt:lpstr>Meiryo UI</vt:lpstr>
      <vt:lpstr>華康古印體</vt:lpstr>
      <vt:lpstr>Calibri Light</vt:lpstr>
      <vt:lpstr>Inter-Regular</vt:lpstr>
      <vt:lpstr>Arial</vt:lpstr>
      <vt:lpstr>Arial Unicode MS</vt:lpstr>
      <vt:lpstr>Wingdings</vt:lpstr>
      <vt:lpstr>微軟正黑體</vt:lpstr>
      <vt:lpstr>Calibri</vt:lpstr>
      <vt:lpstr>Times New Roman</vt:lpstr>
      <vt:lpstr>Office 佈景主題</vt:lpstr>
      <vt:lpstr>1_Office 佈景主題</vt:lpstr>
      <vt:lpstr>圖表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毒品新趨勢 </vt:lpstr>
      <vt:lpstr>21 歲以下被呈報人士吸食毒品的種類 (2018年-2020年)</vt:lpstr>
      <vt:lpstr>PowerPoint 簡報</vt:lpstr>
      <vt:lpstr>PowerPoint 簡報</vt:lpstr>
      <vt:lpstr>21歲以下被呈報人士吸食毒品的地點                      (2019年及2020年）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Stephen Lee</dc:creator>
  <cp:lastModifiedBy>Joyce Liu</cp:lastModifiedBy>
  <cp:revision>826</cp:revision>
  <dcterms:modified xsi:type="dcterms:W3CDTF">2021-09-29T11:21:34Z</dcterms:modified>
</cp:coreProperties>
</file>